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4"/>
  </p:sldMasterIdLst>
  <p:notesMasterIdLst>
    <p:notesMasterId r:id="rId33"/>
  </p:notesMasterIdLst>
  <p:sldIdLst>
    <p:sldId id="267" r:id="rId5"/>
    <p:sldId id="291" r:id="rId6"/>
    <p:sldId id="297" r:id="rId7"/>
    <p:sldId id="298" r:id="rId8"/>
    <p:sldId id="312" r:id="rId9"/>
    <p:sldId id="295" r:id="rId10"/>
    <p:sldId id="300" r:id="rId11"/>
    <p:sldId id="301" r:id="rId12"/>
    <p:sldId id="293" r:id="rId13"/>
    <p:sldId id="303" r:id="rId14"/>
    <p:sldId id="281" r:id="rId15"/>
    <p:sldId id="309" r:id="rId16"/>
    <p:sldId id="311" r:id="rId17"/>
    <p:sldId id="308" r:id="rId18"/>
    <p:sldId id="284" r:id="rId19"/>
    <p:sldId id="310" r:id="rId20"/>
    <p:sldId id="304" r:id="rId21"/>
    <p:sldId id="321" r:id="rId22"/>
    <p:sldId id="299" r:id="rId23"/>
    <p:sldId id="313" r:id="rId24"/>
    <p:sldId id="314" r:id="rId25"/>
    <p:sldId id="315" r:id="rId26"/>
    <p:sldId id="316" r:id="rId27"/>
    <p:sldId id="317" r:id="rId28"/>
    <p:sldId id="318" r:id="rId29"/>
    <p:sldId id="319" r:id="rId30"/>
    <p:sldId id="322" r:id="rId31"/>
    <p:sldId id="320" r:id="rId32"/>
  </p:sldIdLst>
  <p:sldSz cx="12192000" cy="6858000"/>
  <p:notesSz cx="6858000" cy="9144000"/>
  <p:embeddedFontLst>
    <p:embeddedFont>
      <p:font typeface="Franklin Gothic Book" panose="020B0503020102020204" pitchFamily="34" charset="0"/>
      <p:regular r:id="rId34"/>
      <p:italic r:id="rId35"/>
    </p:embeddedFont>
    <p:embeddedFont>
      <p:font typeface="Franklin Gothic Medium" panose="020B0603020102020204" pitchFamily="34" charset="0"/>
      <p:regular r:id="rId36"/>
      <p:italic r:id="rId37"/>
    </p:embeddedFont>
    <p:embeddedFont>
      <p:font typeface="Franklin Gothic Medium Cond" panose="020B0606030402020204" pitchFamily="3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3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FB991"/>
    <a:srgbClr val="BBAD97"/>
    <a:srgbClr val="F2F9FF"/>
    <a:srgbClr val="F4F9FF"/>
    <a:srgbClr val="F3F9FF"/>
    <a:srgbClr val="F5FAFF"/>
    <a:srgbClr val="F4FAFF"/>
    <a:srgbClr val="F3FBFE"/>
    <a:srgbClr val="A18E70"/>
    <a:srgbClr val="F8F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04E4D-7986-48E4-A840-21B576D988E8}" v="3" dt="2024-05-16T00:44:49.4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353" autoAdjust="0"/>
  </p:normalViewPr>
  <p:slideViewPr>
    <p:cSldViewPr snapToGrid="0">
      <p:cViewPr>
        <p:scale>
          <a:sx n="57" d="100"/>
          <a:sy n="57" d="100"/>
        </p:scale>
        <p:origin x="1016" y="144"/>
      </p:cViewPr>
      <p:guideLst>
        <p:guide orient="horz" pos="1080"/>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ita Sharma" userId="c07c9eb56e838155" providerId="LiveId" clId="{55604E4D-7986-48E4-A840-21B576D988E8}"/>
    <pc:docChg chg="modSld">
      <pc:chgData name="Akshita Sharma" userId="c07c9eb56e838155" providerId="LiveId" clId="{55604E4D-7986-48E4-A840-21B576D988E8}" dt="2024-05-16T02:14:26.133" v="6" actId="1076"/>
      <pc:docMkLst>
        <pc:docMk/>
      </pc:docMkLst>
      <pc:sldChg chg="modSp mod">
        <pc:chgData name="Akshita Sharma" userId="c07c9eb56e838155" providerId="LiveId" clId="{55604E4D-7986-48E4-A840-21B576D988E8}" dt="2024-05-16T02:14:26.133" v="6" actId="1076"/>
        <pc:sldMkLst>
          <pc:docMk/>
          <pc:sldMk cId="4154997097" sldId="267"/>
        </pc:sldMkLst>
        <pc:picChg chg="mod">
          <ac:chgData name="Akshita Sharma" userId="c07c9eb56e838155" providerId="LiveId" clId="{55604E4D-7986-48E4-A840-21B576D988E8}" dt="2024-05-16T02:14:26.133" v="6" actId="1076"/>
          <ac:picMkLst>
            <pc:docMk/>
            <pc:sldMk cId="4154997097" sldId="267"/>
            <ac:picMk id="5" creationId="{91A9C161-ACA4-FBF1-8EFD-2D5BFDBB996C}"/>
          </ac:picMkLst>
        </pc:picChg>
        <pc:picChg chg="mod">
          <ac:chgData name="Akshita Sharma" userId="c07c9eb56e838155" providerId="LiveId" clId="{55604E4D-7986-48E4-A840-21B576D988E8}" dt="2024-05-16T00:44:49.483" v="4" actId="1076"/>
          <ac:picMkLst>
            <pc:docMk/>
            <pc:sldMk cId="4154997097" sldId="267"/>
            <ac:picMk id="3074" creationId="{2AB0397C-7DC8-D2B4-B305-F06309D1FDAC}"/>
          </ac:picMkLst>
        </pc:picChg>
      </pc:sldChg>
    </pc:docChg>
  </pc:docChgLst>
  <pc:docChgLst>
    <pc:chgData name="Akshita Sharma" userId="c07c9eb56e838155" providerId="LiveId" clId="{DAE9FB1E-E967-4EDA-999D-F0AC6B23710F}"/>
    <pc:docChg chg="modSld">
      <pc:chgData name="Akshita Sharma" userId="c07c9eb56e838155" providerId="LiveId" clId="{DAE9FB1E-E967-4EDA-999D-F0AC6B23710F}" dt="2023-12-09T04:16:45.421" v="0"/>
      <pc:docMkLst>
        <pc:docMk/>
      </pc:docMkLst>
      <pc:sldChg chg="delSp modTransition modAnim">
        <pc:chgData name="Akshita Sharma" userId="c07c9eb56e838155" providerId="LiveId" clId="{DAE9FB1E-E967-4EDA-999D-F0AC6B23710F}" dt="2023-12-09T04:16:45.421" v="0"/>
        <pc:sldMkLst>
          <pc:docMk/>
          <pc:sldMk cId="4154997097" sldId="267"/>
        </pc:sldMkLst>
        <pc:picChg chg="del">
          <ac:chgData name="Akshita Sharma" userId="c07c9eb56e838155" providerId="LiveId" clId="{DAE9FB1E-E967-4EDA-999D-F0AC6B23710F}" dt="2023-12-09T04:16:45.421" v="0"/>
          <ac:picMkLst>
            <pc:docMk/>
            <pc:sldMk cId="4154997097" sldId="267"/>
            <ac:picMk id="32" creationId="{8DFE1958-00F5-CD87-1C17-BFEE4D53E762}"/>
          </ac:picMkLst>
        </pc:picChg>
      </pc:sldChg>
      <pc:sldChg chg="delSp modTransition modAnim">
        <pc:chgData name="Akshita Sharma" userId="c07c9eb56e838155" providerId="LiveId" clId="{DAE9FB1E-E967-4EDA-999D-F0AC6B23710F}" dt="2023-12-09T04:16:45.421" v="0"/>
        <pc:sldMkLst>
          <pc:docMk/>
          <pc:sldMk cId="2716960860" sldId="281"/>
        </pc:sldMkLst>
        <pc:picChg chg="del">
          <ac:chgData name="Akshita Sharma" userId="c07c9eb56e838155" providerId="LiveId" clId="{DAE9FB1E-E967-4EDA-999D-F0AC6B23710F}" dt="2023-12-09T04:16:45.421" v="0"/>
          <ac:picMkLst>
            <pc:docMk/>
            <pc:sldMk cId="2716960860" sldId="281"/>
            <ac:picMk id="21" creationId="{00C3405F-9DD8-C83F-F1B7-D04A020E5C68}"/>
          </ac:picMkLst>
        </pc:picChg>
      </pc:sldChg>
      <pc:sldChg chg="delSp modTransition modAnim">
        <pc:chgData name="Akshita Sharma" userId="c07c9eb56e838155" providerId="LiveId" clId="{DAE9FB1E-E967-4EDA-999D-F0AC6B23710F}" dt="2023-12-09T04:16:45.421" v="0"/>
        <pc:sldMkLst>
          <pc:docMk/>
          <pc:sldMk cId="3365050261" sldId="284"/>
        </pc:sldMkLst>
        <pc:picChg chg="del">
          <ac:chgData name="Akshita Sharma" userId="c07c9eb56e838155" providerId="LiveId" clId="{DAE9FB1E-E967-4EDA-999D-F0AC6B23710F}" dt="2023-12-09T04:16:45.421" v="0"/>
          <ac:picMkLst>
            <pc:docMk/>
            <pc:sldMk cId="3365050261" sldId="284"/>
            <ac:picMk id="31" creationId="{8ADFEF43-70BA-335B-0680-FBACD50AF65B}"/>
          </ac:picMkLst>
        </pc:picChg>
      </pc:sldChg>
      <pc:sldChg chg="delSp modTransition modAnim">
        <pc:chgData name="Akshita Sharma" userId="c07c9eb56e838155" providerId="LiveId" clId="{DAE9FB1E-E967-4EDA-999D-F0AC6B23710F}" dt="2023-12-09T04:16:45.421" v="0"/>
        <pc:sldMkLst>
          <pc:docMk/>
          <pc:sldMk cId="108841584" sldId="291"/>
        </pc:sldMkLst>
        <pc:picChg chg="del">
          <ac:chgData name="Akshita Sharma" userId="c07c9eb56e838155" providerId="LiveId" clId="{DAE9FB1E-E967-4EDA-999D-F0AC6B23710F}" dt="2023-12-09T04:16:45.421" v="0"/>
          <ac:picMkLst>
            <pc:docMk/>
            <pc:sldMk cId="108841584" sldId="291"/>
            <ac:picMk id="51" creationId="{BCBBDA88-ECB7-6629-E5FD-9492E01638E8}"/>
          </ac:picMkLst>
        </pc:picChg>
      </pc:sldChg>
      <pc:sldChg chg="delSp modTransition modAnim">
        <pc:chgData name="Akshita Sharma" userId="c07c9eb56e838155" providerId="LiveId" clId="{DAE9FB1E-E967-4EDA-999D-F0AC6B23710F}" dt="2023-12-09T04:16:45.421" v="0"/>
        <pc:sldMkLst>
          <pc:docMk/>
          <pc:sldMk cId="245219504" sldId="293"/>
        </pc:sldMkLst>
        <pc:picChg chg="del">
          <ac:chgData name="Akshita Sharma" userId="c07c9eb56e838155" providerId="LiveId" clId="{DAE9FB1E-E967-4EDA-999D-F0AC6B23710F}" dt="2023-12-09T04:16:45.421" v="0"/>
          <ac:picMkLst>
            <pc:docMk/>
            <pc:sldMk cId="245219504" sldId="293"/>
            <ac:picMk id="31" creationId="{E6CB35B6-0D9D-9274-F8EA-2BF680017FFD}"/>
          </ac:picMkLst>
        </pc:picChg>
      </pc:sldChg>
      <pc:sldChg chg="delSp modTransition modAnim">
        <pc:chgData name="Akshita Sharma" userId="c07c9eb56e838155" providerId="LiveId" clId="{DAE9FB1E-E967-4EDA-999D-F0AC6B23710F}" dt="2023-12-09T04:16:45.421" v="0"/>
        <pc:sldMkLst>
          <pc:docMk/>
          <pc:sldMk cId="1611192592" sldId="295"/>
        </pc:sldMkLst>
        <pc:picChg chg="del">
          <ac:chgData name="Akshita Sharma" userId="c07c9eb56e838155" providerId="LiveId" clId="{DAE9FB1E-E967-4EDA-999D-F0AC6B23710F}" dt="2023-12-09T04:16:45.421" v="0"/>
          <ac:picMkLst>
            <pc:docMk/>
            <pc:sldMk cId="1611192592" sldId="295"/>
            <ac:picMk id="47" creationId="{D724D1D5-5AC2-389E-CC49-209E3339DF5D}"/>
          </ac:picMkLst>
        </pc:picChg>
      </pc:sldChg>
      <pc:sldChg chg="delSp modTransition modAnim">
        <pc:chgData name="Akshita Sharma" userId="c07c9eb56e838155" providerId="LiveId" clId="{DAE9FB1E-E967-4EDA-999D-F0AC6B23710F}" dt="2023-12-09T04:16:45.421" v="0"/>
        <pc:sldMkLst>
          <pc:docMk/>
          <pc:sldMk cId="3558120393" sldId="297"/>
        </pc:sldMkLst>
        <pc:picChg chg="del">
          <ac:chgData name="Akshita Sharma" userId="c07c9eb56e838155" providerId="LiveId" clId="{DAE9FB1E-E967-4EDA-999D-F0AC6B23710F}" dt="2023-12-09T04:16:45.421" v="0"/>
          <ac:picMkLst>
            <pc:docMk/>
            <pc:sldMk cId="3558120393" sldId="297"/>
            <ac:picMk id="36" creationId="{8637DA13-39ED-C580-CC83-83DB6C5A2AE3}"/>
          </ac:picMkLst>
        </pc:picChg>
      </pc:sldChg>
      <pc:sldChg chg="delSp modTransition modAnim">
        <pc:chgData name="Akshita Sharma" userId="c07c9eb56e838155" providerId="LiveId" clId="{DAE9FB1E-E967-4EDA-999D-F0AC6B23710F}" dt="2023-12-09T04:16:45.421" v="0"/>
        <pc:sldMkLst>
          <pc:docMk/>
          <pc:sldMk cId="2823485929" sldId="298"/>
        </pc:sldMkLst>
        <pc:picChg chg="del">
          <ac:chgData name="Akshita Sharma" userId="c07c9eb56e838155" providerId="LiveId" clId="{DAE9FB1E-E967-4EDA-999D-F0AC6B23710F}" dt="2023-12-09T04:16:45.421" v="0"/>
          <ac:picMkLst>
            <pc:docMk/>
            <pc:sldMk cId="2823485929" sldId="298"/>
            <ac:picMk id="68" creationId="{AA59BF88-3EA1-F12F-C533-6DAA0105E78C}"/>
          </ac:picMkLst>
        </pc:picChg>
      </pc:sldChg>
      <pc:sldChg chg="modTransition">
        <pc:chgData name="Akshita Sharma" userId="c07c9eb56e838155" providerId="LiveId" clId="{DAE9FB1E-E967-4EDA-999D-F0AC6B23710F}" dt="2023-12-09T04:16:45.421" v="0"/>
        <pc:sldMkLst>
          <pc:docMk/>
          <pc:sldMk cId="1649251529" sldId="299"/>
        </pc:sldMkLst>
      </pc:sldChg>
      <pc:sldChg chg="delSp modTransition modAnim">
        <pc:chgData name="Akshita Sharma" userId="c07c9eb56e838155" providerId="LiveId" clId="{DAE9FB1E-E967-4EDA-999D-F0AC6B23710F}" dt="2023-12-09T04:16:45.421" v="0"/>
        <pc:sldMkLst>
          <pc:docMk/>
          <pc:sldMk cId="1692092094" sldId="300"/>
        </pc:sldMkLst>
        <pc:picChg chg="del">
          <ac:chgData name="Akshita Sharma" userId="c07c9eb56e838155" providerId="LiveId" clId="{DAE9FB1E-E967-4EDA-999D-F0AC6B23710F}" dt="2023-12-09T04:16:45.421" v="0"/>
          <ac:picMkLst>
            <pc:docMk/>
            <pc:sldMk cId="1692092094" sldId="300"/>
            <ac:picMk id="46" creationId="{2D3B0828-3D97-6F27-AE1D-A8E42B1EF81C}"/>
          </ac:picMkLst>
        </pc:picChg>
      </pc:sldChg>
      <pc:sldChg chg="delSp modTransition modAnim">
        <pc:chgData name="Akshita Sharma" userId="c07c9eb56e838155" providerId="LiveId" clId="{DAE9FB1E-E967-4EDA-999D-F0AC6B23710F}" dt="2023-12-09T04:16:45.421" v="0"/>
        <pc:sldMkLst>
          <pc:docMk/>
          <pc:sldMk cId="897081564" sldId="301"/>
        </pc:sldMkLst>
        <pc:picChg chg="del">
          <ac:chgData name="Akshita Sharma" userId="c07c9eb56e838155" providerId="LiveId" clId="{DAE9FB1E-E967-4EDA-999D-F0AC6B23710F}" dt="2023-12-09T04:16:45.421" v="0"/>
          <ac:picMkLst>
            <pc:docMk/>
            <pc:sldMk cId="897081564" sldId="301"/>
            <ac:picMk id="23" creationId="{43153371-857E-AB88-E4AF-9411999CC97B}"/>
          </ac:picMkLst>
        </pc:picChg>
      </pc:sldChg>
      <pc:sldChg chg="delSp modTransition modAnim">
        <pc:chgData name="Akshita Sharma" userId="c07c9eb56e838155" providerId="LiveId" clId="{DAE9FB1E-E967-4EDA-999D-F0AC6B23710F}" dt="2023-12-09T04:16:45.421" v="0"/>
        <pc:sldMkLst>
          <pc:docMk/>
          <pc:sldMk cId="2441668240" sldId="303"/>
        </pc:sldMkLst>
        <pc:picChg chg="del">
          <ac:chgData name="Akshita Sharma" userId="c07c9eb56e838155" providerId="LiveId" clId="{DAE9FB1E-E967-4EDA-999D-F0AC6B23710F}" dt="2023-12-09T04:16:45.421" v="0"/>
          <ac:picMkLst>
            <pc:docMk/>
            <pc:sldMk cId="2441668240" sldId="303"/>
            <ac:picMk id="35" creationId="{63157E76-0D7F-4A9E-AD29-A8BAF2E43309}"/>
          </ac:picMkLst>
        </pc:picChg>
      </pc:sldChg>
      <pc:sldChg chg="delSp modTransition modAnim">
        <pc:chgData name="Akshita Sharma" userId="c07c9eb56e838155" providerId="LiveId" clId="{DAE9FB1E-E967-4EDA-999D-F0AC6B23710F}" dt="2023-12-09T04:16:45.421" v="0"/>
        <pc:sldMkLst>
          <pc:docMk/>
          <pc:sldMk cId="3419751422" sldId="304"/>
        </pc:sldMkLst>
        <pc:picChg chg="del">
          <ac:chgData name="Akshita Sharma" userId="c07c9eb56e838155" providerId="LiveId" clId="{DAE9FB1E-E967-4EDA-999D-F0AC6B23710F}" dt="2023-12-09T04:16:45.421" v="0"/>
          <ac:picMkLst>
            <pc:docMk/>
            <pc:sldMk cId="3419751422" sldId="304"/>
            <ac:picMk id="75" creationId="{66D56650-ABDA-0FBB-56B3-F87CE4E9124B}"/>
          </ac:picMkLst>
        </pc:picChg>
      </pc:sldChg>
      <pc:sldChg chg="delSp modTransition modAnim">
        <pc:chgData name="Akshita Sharma" userId="c07c9eb56e838155" providerId="LiveId" clId="{DAE9FB1E-E967-4EDA-999D-F0AC6B23710F}" dt="2023-12-09T04:16:45.421" v="0"/>
        <pc:sldMkLst>
          <pc:docMk/>
          <pc:sldMk cId="2099594849" sldId="308"/>
        </pc:sldMkLst>
        <pc:picChg chg="del">
          <ac:chgData name="Akshita Sharma" userId="c07c9eb56e838155" providerId="LiveId" clId="{DAE9FB1E-E967-4EDA-999D-F0AC6B23710F}" dt="2023-12-09T04:16:45.421" v="0"/>
          <ac:picMkLst>
            <pc:docMk/>
            <pc:sldMk cId="2099594849" sldId="308"/>
            <ac:picMk id="23" creationId="{B1A979FF-57EC-1B59-453C-D15889861857}"/>
          </ac:picMkLst>
        </pc:picChg>
      </pc:sldChg>
      <pc:sldChg chg="delSp modTransition modAnim">
        <pc:chgData name="Akshita Sharma" userId="c07c9eb56e838155" providerId="LiveId" clId="{DAE9FB1E-E967-4EDA-999D-F0AC6B23710F}" dt="2023-12-09T04:16:45.421" v="0"/>
        <pc:sldMkLst>
          <pc:docMk/>
          <pc:sldMk cId="900919696" sldId="309"/>
        </pc:sldMkLst>
        <pc:picChg chg="del">
          <ac:chgData name="Akshita Sharma" userId="c07c9eb56e838155" providerId="LiveId" clId="{DAE9FB1E-E967-4EDA-999D-F0AC6B23710F}" dt="2023-12-09T04:16:45.421" v="0"/>
          <ac:picMkLst>
            <pc:docMk/>
            <pc:sldMk cId="900919696" sldId="309"/>
            <ac:picMk id="18" creationId="{F272647A-DE7F-3C53-6D4B-EE0160CA8071}"/>
          </ac:picMkLst>
        </pc:picChg>
      </pc:sldChg>
      <pc:sldChg chg="delSp modTransition modAnim">
        <pc:chgData name="Akshita Sharma" userId="c07c9eb56e838155" providerId="LiveId" clId="{DAE9FB1E-E967-4EDA-999D-F0AC6B23710F}" dt="2023-12-09T04:16:45.421" v="0"/>
        <pc:sldMkLst>
          <pc:docMk/>
          <pc:sldMk cId="2374867298" sldId="310"/>
        </pc:sldMkLst>
        <pc:picChg chg="del">
          <ac:chgData name="Akshita Sharma" userId="c07c9eb56e838155" providerId="LiveId" clId="{DAE9FB1E-E967-4EDA-999D-F0AC6B23710F}" dt="2023-12-09T04:16:45.421" v="0"/>
          <ac:picMkLst>
            <pc:docMk/>
            <pc:sldMk cId="2374867298" sldId="310"/>
            <ac:picMk id="54" creationId="{82CCAB1D-308E-DA5C-6406-F2BB076CD6F5}"/>
          </ac:picMkLst>
        </pc:picChg>
      </pc:sldChg>
      <pc:sldChg chg="delSp modTransition modAnim">
        <pc:chgData name="Akshita Sharma" userId="c07c9eb56e838155" providerId="LiveId" clId="{DAE9FB1E-E967-4EDA-999D-F0AC6B23710F}" dt="2023-12-09T04:16:45.421" v="0"/>
        <pc:sldMkLst>
          <pc:docMk/>
          <pc:sldMk cId="2153664528" sldId="311"/>
        </pc:sldMkLst>
        <pc:picChg chg="del">
          <ac:chgData name="Akshita Sharma" userId="c07c9eb56e838155" providerId="LiveId" clId="{DAE9FB1E-E967-4EDA-999D-F0AC6B23710F}" dt="2023-12-09T04:16:45.421" v="0"/>
          <ac:picMkLst>
            <pc:docMk/>
            <pc:sldMk cId="2153664528" sldId="311"/>
            <ac:picMk id="20" creationId="{6A816A44-EFC7-C660-E3DC-1565868C3BB1}"/>
          </ac:picMkLst>
        </pc:picChg>
      </pc:sldChg>
      <pc:sldChg chg="delSp modTransition modAnim">
        <pc:chgData name="Akshita Sharma" userId="c07c9eb56e838155" providerId="LiveId" clId="{DAE9FB1E-E967-4EDA-999D-F0AC6B23710F}" dt="2023-12-09T04:16:45.421" v="0"/>
        <pc:sldMkLst>
          <pc:docMk/>
          <pc:sldMk cId="1991775732" sldId="312"/>
        </pc:sldMkLst>
        <pc:picChg chg="del">
          <ac:chgData name="Akshita Sharma" userId="c07c9eb56e838155" providerId="LiveId" clId="{DAE9FB1E-E967-4EDA-999D-F0AC6B23710F}" dt="2023-12-09T04:16:45.421" v="0"/>
          <ac:picMkLst>
            <pc:docMk/>
            <pc:sldMk cId="1991775732" sldId="312"/>
            <ac:picMk id="17" creationId="{1D842B7C-70CF-09C6-0820-B4B2B6BA3C4D}"/>
          </ac:picMkLst>
        </pc:picChg>
      </pc:sldChg>
      <pc:sldChg chg="modTransition">
        <pc:chgData name="Akshita Sharma" userId="c07c9eb56e838155" providerId="LiveId" clId="{DAE9FB1E-E967-4EDA-999D-F0AC6B23710F}" dt="2023-12-09T04:16:45.421" v="0"/>
        <pc:sldMkLst>
          <pc:docMk/>
          <pc:sldMk cId="1024859443" sldId="313"/>
        </pc:sldMkLst>
      </pc:sldChg>
      <pc:sldChg chg="modTransition">
        <pc:chgData name="Akshita Sharma" userId="c07c9eb56e838155" providerId="LiveId" clId="{DAE9FB1E-E967-4EDA-999D-F0AC6B23710F}" dt="2023-12-09T04:16:45.421" v="0"/>
        <pc:sldMkLst>
          <pc:docMk/>
          <pc:sldMk cId="3889787808" sldId="314"/>
        </pc:sldMkLst>
      </pc:sldChg>
      <pc:sldChg chg="modTransition">
        <pc:chgData name="Akshita Sharma" userId="c07c9eb56e838155" providerId="LiveId" clId="{DAE9FB1E-E967-4EDA-999D-F0AC6B23710F}" dt="2023-12-09T04:16:45.421" v="0"/>
        <pc:sldMkLst>
          <pc:docMk/>
          <pc:sldMk cId="3100778868" sldId="315"/>
        </pc:sldMkLst>
      </pc:sldChg>
      <pc:sldChg chg="modTransition">
        <pc:chgData name="Akshita Sharma" userId="c07c9eb56e838155" providerId="LiveId" clId="{DAE9FB1E-E967-4EDA-999D-F0AC6B23710F}" dt="2023-12-09T04:16:45.421" v="0"/>
        <pc:sldMkLst>
          <pc:docMk/>
          <pc:sldMk cId="2623325417" sldId="316"/>
        </pc:sldMkLst>
      </pc:sldChg>
      <pc:sldChg chg="modTransition">
        <pc:chgData name="Akshita Sharma" userId="c07c9eb56e838155" providerId="LiveId" clId="{DAE9FB1E-E967-4EDA-999D-F0AC6B23710F}" dt="2023-12-09T04:16:45.421" v="0"/>
        <pc:sldMkLst>
          <pc:docMk/>
          <pc:sldMk cId="2431913539" sldId="317"/>
        </pc:sldMkLst>
      </pc:sldChg>
      <pc:sldChg chg="modTransition">
        <pc:chgData name="Akshita Sharma" userId="c07c9eb56e838155" providerId="LiveId" clId="{DAE9FB1E-E967-4EDA-999D-F0AC6B23710F}" dt="2023-12-09T04:16:45.421" v="0"/>
        <pc:sldMkLst>
          <pc:docMk/>
          <pc:sldMk cId="2150193052" sldId="318"/>
        </pc:sldMkLst>
      </pc:sldChg>
      <pc:sldChg chg="modTransition">
        <pc:chgData name="Akshita Sharma" userId="c07c9eb56e838155" providerId="LiveId" clId="{DAE9FB1E-E967-4EDA-999D-F0AC6B23710F}" dt="2023-12-09T04:16:45.421" v="0"/>
        <pc:sldMkLst>
          <pc:docMk/>
          <pc:sldMk cId="1543744629" sldId="319"/>
        </pc:sldMkLst>
      </pc:sldChg>
      <pc:sldChg chg="modTransition">
        <pc:chgData name="Akshita Sharma" userId="c07c9eb56e838155" providerId="LiveId" clId="{DAE9FB1E-E967-4EDA-999D-F0AC6B23710F}" dt="2023-12-09T04:16:45.421" v="0"/>
        <pc:sldMkLst>
          <pc:docMk/>
          <pc:sldMk cId="1088780868" sldId="320"/>
        </pc:sldMkLst>
      </pc:sldChg>
      <pc:sldChg chg="modTransition">
        <pc:chgData name="Akshita Sharma" userId="c07c9eb56e838155" providerId="LiveId" clId="{DAE9FB1E-E967-4EDA-999D-F0AC6B23710F}" dt="2023-12-09T04:16:45.421" v="0"/>
        <pc:sldMkLst>
          <pc:docMk/>
          <pc:sldMk cId="2266760897" sldId="321"/>
        </pc:sldMkLst>
      </pc:sldChg>
      <pc:sldChg chg="modTransition">
        <pc:chgData name="Akshita Sharma" userId="c07c9eb56e838155" providerId="LiveId" clId="{DAE9FB1E-E967-4EDA-999D-F0AC6B23710F}" dt="2023-12-09T04:16:45.421" v="0"/>
        <pc:sldMkLst>
          <pc:docMk/>
          <pc:sldMk cId="1783884356" sldId="322"/>
        </pc:sldMkLst>
      </pc:sldChg>
    </pc:docChg>
  </pc:docChgLst>
</pc:chgInfo>
</file>

<file path=ppt/diagrams/_rels/data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C8CCCC-AFBB-4DC1-A6AF-747C43BBC3F5}" type="doc">
      <dgm:prSet loTypeId="urn:microsoft.com/office/officeart/2005/8/layout/architecture" loCatId="hierarchy" qsTypeId="urn:microsoft.com/office/officeart/2005/8/quickstyle/simple2" qsCatId="simple" csTypeId="urn:microsoft.com/office/officeart/2005/8/colors/accent1_1" csCatId="accent1" phldr="1"/>
      <dgm:spPr/>
      <dgm:t>
        <a:bodyPr/>
        <a:lstStyle/>
        <a:p>
          <a:endParaRPr lang="en-US"/>
        </a:p>
      </dgm:t>
    </dgm:pt>
    <dgm:pt modelId="{2969A758-B156-418C-86EF-1436F620304D}">
      <dgm:prSet custT="1"/>
      <dgm:spPr/>
      <dgm:t>
        <a:bodyPr/>
        <a:lstStyle/>
        <a:p>
          <a:pPr algn="l"/>
          <a:r>
            <a:rPr lang="en-US" sz="2000" b="1"/>
            <a:t>Dynamic Market Challenges</a:t>
          </a:r>
        </a:p>
        <a:p>
          <a:pPr algn="l"/>
          <a:r>
            <a:rPr lang="en-US" sz="1800"/>
            <a:t>Hosts in Boston might face difficulties setting optimal nightly rates due to fluctuating demand and competitive market conditions, risking revenue loss or low occupancy</a:t>
          </a:r>
        </a:p>
      </dgm:t>
    </dgm:pt>
    <dgm:pt modelId="{C431910B-F9F0-4946-BB35-ED6C2481B5D7}" type="parTrans" cxnId="{E4BDC3CF-7DA9-452C-B01E-C729D9FFCC64}">
      <dgm:prSet/>
      <dgm:spPr/>
      <dgm:t>
        <a:bodyPr/>
        <a:lstStyle/>
        <a:p>
          <a:endParaRPr lang="en-US"/>
        </a:p>
      </dgm:t>
    </dgm:pt>
    <dgm:pt modelId="{F2DA67C1-97D5-466A-808E-A54E7048A6C7}" type="sibTrans" cxnId="{E4BDC3CF-7DA9-452C-B01E-C729D9FFCC64}">
      <dgm:prSet/>
      <dgm:spPr/>
      <dgm:t>
        <a:bodyPr/>
        <a:lstStyle/>
        <a:p>
          <a:endParaRPr lang="en-US"/>
        </a:p>
      </dgm:t>
    </dgm:pt>
    <dgm:pt modelId="{0C609418-B275-49CE-B3FD-46E094A80469}" type="pres">
      <dgm:prSet presAssocID="{E7C8CCCC-AFBB-4DC1-A6AF-747C43BBC3F5}" presName="Name0" presStyleCnt="0">
        <dgm:presLayoutVars>
          <dgm:chPref val="1"/>
          <dgm:dir/>
          <dgm:animOne val="branch"/>
          <dgm:animLvl val="lvl"/>
          <dgm:resizeHandles/>
        </dgm:presLayoutVars>
      </dgm:prSet>
      <dgm:spPr/>
    </dgm:pt>
    <dgm:pt modelId="{ACE243BC-7E77-4104-B28F-8DC4E427A806}" type="pres">
      <dgm:prSet presAssocID="{2969A758-B156-418C-86EF-1436F620304D}" presName="vertOne" presStyleCnt="0"/>
      <dgm:spPr/>
    </dgm:pt>
    <dgm:pt modelId="{0BE4C925-4860-453C-82A0-90F88ED67D45}" type="pres">
      <dgm:prSet presAssocID="{2969A758-B156-418C-86EF-1436F620304D}" presName="txOne" presStyleLbl="node0" presStyleIdx="0" presStyleCnt="1" custScaleX="92377" custScaleY="77026" custLinFactNeighborX="-1649" custLinFactNeighborY="-11487">
        <dgm:presLayoutVars>
          <dgm:chPref val="3"/>
        </dgm:presLayoutVars>
      </dgm:prSet>
      <dgm:spPr/>
    </dgm:pt>
    <dgm:pt modelId="{E0F8C340-AD5E-4581-A45C-150519488182}" type="pres">
      <dgm:prSet presAssocID="{2969A758-B156-418C-86EF-1436F620304D}" presName="horzOne" presStyleCnt="0"/>
      <dgm:spPr/>
    </dgm:pt>
  </dgm:ptLst>
  <dgm:cxnLst>
    <dgm:cxn modelId="{B75E6E15-0579-414D-AE47-C84D15176608}" type="presOf" srcId="{2969A758-B156-418C-86EF-1436F620304D}" destId="{0BE4C925-4860-453C-82A0-90F88ED67D45}" srcOrd="0" destOrd="0" presId="urn:microsoft.com/office/officeart/2005/8/layout/architecture"/>
    <dgm:cxn modelId="{8F5F622B-2123-4D3B-9B02-6110503F9547}" type="presOf" srcId="{E7C8CCCC-AFBB-4DC1-A6AF-747C43BBC3F5}" destId="{0C609418-B275-49CE-B3FD-46E094A80469}" srcOrd="0" destOrd="0" presId="urn:microsoft.com/office/officeart/2005/8/layout/architecture"/>
    <dgm:cxn modelId="{E4BDC3CF-7DA9-452C-B01E-C729D9FFCC64}" srcId="{E7C8CCCC-AFBB-4DC1-A6AF-747C43BBC3F5}" destId="{2969A758-B156-418C-86EF-1436F620304D}" srcOrd="0" destOrd="0" parTransId="{C431910B-F9F0-4946-BB35-ED6C2481B5D7}" sibTransId="{F2DA67C1-97D5-466A-808E-A54E7048A6C7}"/>
    <dgm:cxn modelId="{860EDBF4-4A60-4E6D-A306-51EB0C94B4C6}" type="presParOf" srcId="{0C609418-B275-49CE-B3FD-46E094A80469}" destId="{ACE243BC-7E77-4104-B28F-8DC4E427A806}" srcOrd="0" destOrd="0" presId="urn:microsoft.com/office/officeart/2005/8/layout/architecture"/>
    <dgm:cxn modelId="{2D3CCA59-3544-46B8-807B-2D16BEFDE1AF}" type="presParOf" srcId="{ACE243BC-7E77-4104-B28F-8DC4E427A806}" destId="{0BE4C925-4860-453C-82A0-90F88ED67D45}" srcOrd="0" destOrd="0" presId="urn:microsoft.com/office/officeart/2005/8/layout/architecture"/>
    <dgm:cxn modelId="{A3D9D95B-4432-4D54-91F6-06627DEE025F}" type="presParOf" srcId="{ACE243BC-7E77-4104-B28F-8DC4E427A806}" destId="{E0F8C340-AD5E-4581-A45C-150519488182}"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C7EAF7-1798-4592-A832-0C1FEDF4E57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45FF2012-849E-4B41-937C-12C75933CDBD}">
      <dgm:prSet phldrT="[Text]"/>
      <dgm:spPr/>
      <dgm:t>
        <a:bodyPr/>
        <a:lstStyle/>
        <a:p>
          <a:r>
            <a:rPr lang="en-US" b="1" i="0"/>
            <a:t>Location-Based Pricing</a:t>
          </a:r>
          <a:endParaRPr lang="en-US"/>
        </a:p>
      </dgm:t>
    </dgm:pt>
    <dgm:pt modelId="{D9BB5A4D-EDFE-4894-B3D5-696C5CD9D8C8}" type="parTrans" cxnId="{C9F0E34E-5D4C-4D3D-805F-A70E29BCF2D6}">
      <dgm:prSet/>
      <dgm:spPr/>
      <dgm:t>
        <a:bodyPr/>
        <a:lstStyle/>
        <a:p>
          <a:endParaRPr lang="en-US"/>
        </a:p>
      </dgm:t>
    </dgm:pt>
    <dgm:pt modelId="{6A353136-DC1B-4428-8424-4F5D41E066F4}" type="sibTrans" cxnId="{C9F0E34E-5D4C-4D3D-805F-A70E29BCF2D6}">
      <dgm:prSet/>
      <dgm:spPr/>
      <dgm:t>
        <a:bodyPr/>
        <a:lstStyle/>
        <a:p>
          <a:endParaRPr lang="en-US"/>
        </a:p>
      </dgm:t>
    </dgm:pt>
    <dgm:pt modelId="{A81E7DD9-56BF-42AC-AEC1-796BFEAFCE6C}">
      <dgm:prSet phldrT="[Text]"/>
      <dgm:spPr>
        <a:ln>
          <a:solidFill>
            <a:schemeClr val="accent3">
              <a:lumMod val="40000"/>
              <a:lumOff val="60000"/>
            </a:schemeClr>
          </a:solidFill>
        </a:ln>
      </dgm:spPr>
      <dgm:t>
        <a:bodyPr/>
        <a:lstStyle/>
        <a:p>
          <a:r>
            <a:rPr lang="en-US" b="0" i="0"/>
            <a:t>Properties in sought-after areas such as Beacon Hill and Fenway/Kenmore command higher rates, reflecting their high demand.</a:t>
          </a:r>
          <a:endParaRPr lang="en-US"/>
        </a:p>
      </dgm:t>
    </dgm:pt>
    <dgm:pt modelId="{52B325B5-DC36-4B07-84E6-3DF1F94F9AE9}" type="parTrans" cxnId="{354C53FC-C33D-4B7A-981A-F74BFBFA6F2A}">
      <dgm:prSet/>
      <dgm:spPr/>
      <dgm:t>
        <a:bodyPr/>
        <a:lstStyle/>
        <a:p>
          <a:endParaRPr lang="en-US"/>
        </a:p>
      </dgm:t>
    </dgm:pt>
    <dgm:pt modelId="{2B569AB6-E489-4371-929F-367435B31533}" type="sibTrans" cxnId="{354C53FC-C33D-4B7A-981A-F74BFBFA6F2A}">
      <dgm:prSet/>
      <dgm:spPr/>
      <dgm:t>
        <a:bodyPr/>
        <a:lstStyle/>
        <a:p>
          <a:endParaRPr lang="en-US"/>
        </a:p>
      </dgm:t>
    </dgm:pt>
    <dgm:pt modelId="{2F23C406-665A-477E-98EC-68033DCC2B5D}">
      <dgm:prSet phldrT="[Text]"/>
      <dgm:spPr/>
      <dgm:t>
        <a:bodyPr/>
        <a:lstStyle/>
        <a:p>
          <a:r>
            <a:rPr lang="en-US" b="1" i="0"/>
            <a:t>Influence of Features on Pricing</a:t>
          </a:r>
          <a:endParaRPr lang="en-US"/>
        </a:p>
      </dgm:t>
    </dgm:pt>
    <dgm:pt modelId="{1E1080BE-1498-45F7-A4FB-6D07BDC987BC}" type="parTrans" cxnId="{4D81F7EA-F252-4F2A-B3D5-0F22CD1738E7}">
      <dgm:prSet/>
      <dgm:spPr/>
      <dgm:t>
        <a:bodyPr/>
        <a:lstStyle/>
        <a:p>
          <a:endParaRPr lang="en-US"/>
        </a:p>
      </dgm:t>
    </dgm:pt>
    <dgm:pt modelId="{8A371ECB-4C18-49AD-AAC1-E96F035D25C3}" type="sibTrans" cxnId="{4D81F7EA-F252-4F2A-B3D5-0F22CD1738E7}">
      <dgm:prSet/>
      <dgm:spPr/>
      <dgm:t>
        <a:bodyPr/>
        <a:lstStyle/>
        <a:p>
          <a:endParaRPr lang="en-US"/>
        </a:p>
      </dgm:t>
    </dgm:pt>
    <dgm:pt modelId="{80E8A397-75BA-4862-8BDC-81285F6D21CF}">
      <dgm:prSet phldrT="[Text]"/>
      <dgm:spPr/>
      <dgm:t>
        <a:bodyPr/>
        <a:lstStyle/>
        <a:p>
          <a:r>
            <a:rPr lang="en-US" b="0" i="0"/>
            <a:t>Factors like instant booking availability and the number of photos listed significantly affect nightly rates</a:t>
          </a:r>
          <a:endParaRPr lang="en-US"/>
        </a:p>
      </dgm:t>
    </dgm:pt>
    <dgm:pt modelId="{8ABD15C5-3086-4CDE-B113-540D3DC98744}" type="parTrans" cxnId="{94EC6C8E-A415-4A04-9ED4-93805C3C767E}">
      <dgm:prSet/>
      <dgm:spPr/>
      <dgm:t>
        <a:bodyPr/>
        <a:lstStyle/>
        <a:p>
          <a:endParaRPr lang="en-US"/>
        </a:p>
      </dgm:t>
    </dgm:pt>
    <dgm:pt modelId="{95EA780C-B1ED-424D-92AE-EFF54CB4305B}" type="sibTrans" cxnId="{94EC6C8E-A415-4A04-9ED4-93805C3C767E}">
      <dgm:prSet/>
      <dgm:spPr/>
      <dgm:t>
        <a:bodyPr/>
        <a:lstStyle/>
        <a:p>
          <a:endParaRPr lang="en-US"/>
        </a:p>
      </dgm:t>
    </dgm:pt>
    <dgm:pt modelId="{58CCEA25-818F-4BBF-B848-0B06315DDABE}">
      <dgm:prSet phldrT="[Text]"/>
      <dgm:spPr/>
      <dgm:t>
        <a:bodyPr/>
        <a:lstStyle/>
        <a:p>
          <a:r>
            <a:rPr lang="en-US" b="1" i="0"/>
            <a:t>Dynamic and Responsive</a:t>
          </a:r>
          <a:endParaRPr lang="en-US"/>
        </a:p>
      </dgm:t>
    </dgm:pt>
    <dgm:pt modelId="{AE8FFCF8-F30F-48E7-BCB4-53F14C6528B9}" type="parTrans" cxnId="{1ECBF5DF-34F5-47DC-A8EA-D081CF36BAFE}">
      <dgm:prSet/>
      <dgm:spPr/>
      <dgm:t>
        <a:bodyPr/>
        <a:lstStyle/>
        <a:p>
          <a:endParaRPr lang="en-US"/>
        </a:p>
      </dgm:t>
    </dgm:pt>
    <dgm:pt modelId="{92B5395C-DF2D-40BC-9766-109EDF88418A}" type="sibTrans" cxnId="{1ECBF5DF-34F5-47DC-A8EA-D081CF36BAFE}">
      <dgm:prSet/>
      <dgm:spPr/>
      <dgm:t>
        <a:bodyPr/>
        <a:lstStyle/>
        <a:p>
          <a:endParaRPr lang="en-US"/>
        </a:p>
      </dgm:t>
    </dgm:pt>
    <dgm:pt modelId="{1FA003C6-F6F3-458F-8E09-5D7E06FC5DC1}">
      <dgm:prSet phldrT="[Text]"/>
      <dgm:spPr/>
      <dgm:t>
        <a:bodyPr/>
        <a:lstStyle/>
        <a:p>
          <a:r>
            <a:rPr lang="en-US" b="0" i="0"/>
            <a:t>The model is capable of adjusting to seasonal trends, major events, and changing travel patterns, facilitating flexible pricing strategies</a:t>
          </a:r>
          <a:endParaRPr lang="en-US"/>
        </a:p>
      </dgm:t>
    </dgm:pt>
    <dgm:pt modelId="{B95D78FF-1CA3-47D4-B56A-F56FADB5995E}" type="parTrans" cxnId="{69E8DD31-1E3E-40D2-B780-D3819D3413D8}">
      <dgm:prSet/>
      <dgm:spPr/>
      <dgm:t>
        <a:bodyPr/>
        <a:lstStyle/>
        <a:p>
          <a:endParaRPr lang="en-US"/>
        </a:p>
      </dgm:t>
    </dgm:pt>
    <dgm:pt modelId="{BD4E95A5-3564-4953-BB91-7185EF24AA58}" type="sibTrans" cxnId="{69E8DD31-1E3E-40D2-B780-D3819D3413D8}">
      <dgm:prSet/>
      <dgm:spPr/>
      <dgm:t>
        <a:bodyPr/>
        <a:lstStyle/>
        <a:p>
          <a:endParaRPr lang="en-US"/>
        </a:p>
      </dgm:t>
    </dgm:pt>
    <dgm:pt modelId="{CBD1CFE7-1011-4DC2-881A-E55FD0E46F60}" type="pres">
      <dgm:prSet presAssocID="{8CC7EAF7-1798-4592-A832-0C1FEDF4E577}" presName="linearFlow" presStyleCnt="0">
        <dgm:presLayoutVars>
          <dgm:dir/>
          <dgm:resizeHandles val="exact"/>
        </dgm:presLayoutVars>
      </dgm:prSet>
      <dgm:spPr/>
    </dgm:pt>
    <dgm:pt modelId="{4E5CC2F0-65CB-4BF7-A4F8-2815276D2E06}" type="pres">
      <dgm:prSet presAssocID="{45FF2012-849E-4B41-937C-12C75933CDBD}" presName="composite" presStyleCnt="0"/>
      <dgm:spPr/>
    </dgm:pt>
    <dgm:pt modelId="{B95277D9-CA78-4262-A23F-38BEA706A64C}" type="pres">
      <dgm:prSet presAssocID="{45FF2012-849E-4B41-937C-12C75933CDBD}" presName="imgShp" presStyleLbl="fgImgPlace1" presStyleIdx="0" presStyleCnt="3"/>
      <dgm:spPr/>
    </dgm:pt>
    <dgm:pt modelId="{7F4CFC8C-A3BA-484E-BFD8-D7B6543C146A}" type="pres">
      <dgm:prSet presAssocID="{45FF2012-849E-4B41-937C-12C75933CDBD}" presName="txShp" presStyleLbl="node1" presStyleIdx="0" presStyleCnt="3" custLinFactNeighborY="-43">
        <dgm:presLayoutVars>
          <dgm:bulletEnabled val="1"/>
        </dgm:presLayoutVars>
      </dgm:prSet>
      <dgm:spPr/>
    </dgm:pt>
    <dgm:pt modelId="{B8B706AC-85E9-4FEB-8DE1-5EBC7B18C64A}" type="pres">
      <dgm:prSet presAssocID="{6A353136-DC1B-4428-8424-4F5D41E066F4}" presName="spacing" presStyleCnt="0"/>
      <dgm:spPr/>
    </dgm:pt>
    <dgm:pt modelId="{42F9B30E-43AB-4D2C-8582-E149027AF6BF}" type="pres">
      <dgm:prSet presAssocID="{2F23C406-665A-477E-98EC-68033DCC2B5D}" presName="composite" presStyleCnt="0"/>
      <dgm:spPr/>
    </dgm:pt>
    <dgm:pt modelId="{A30E25AF-444C-4C75-9FF2-55B69AB3C7D6}" type="pres">
      <dgm:prSet presAssocID="{2F23C406-665A-477E-98EC-68033DCC2B5D}" presName="imgShp" presStyleLbl="fgImgPlace1" presStyleIdx="1" presStyleCnt="3"/>
      <dgm:spPr/>
    </dgm:pt>
    <dgm:pt modelId="{5B41F67C-0F8A-4CDB-A36F-B77298691C2D}" type="pres">
      <dgm:prSet presAssocID="{2F23C406-665A-477E-98EC-68033DCC2B5D}" presName="txShp" presStyleLbl="node1" presStyleIdx="1" presStyleCnt="3">
        <dgm:presLayoutVars>
          <dgm:bulletEnabled val="1"/>
        </dgm:presLayoutVars>
      </dgm:prSet>
      <dgm:spPr/>
    </dgm:pt>
    <dgm:pt modelId="{331E8ADA-437D-49B4-941D-56E09E7815F2}" type="pres">
      <dgm:prSet presAssocID="{8A371ECB-4C18-49AD-AAC1-E96F035D25C3}" presName="spacing" presStyleCnt="0"/>
      <dgm:spPr/>
    </dgm:pt>
    <dgm:pt modelId="{F598F9E3-00D2-424C-9BA3-A606281D30DF}" type="pres">
      <dgm:prSet presAssocID="{58CCEA25-818F-4BBF-B848-0B06315DDABE}" presName="composite" presStyleCnt="0"/>
      <dgm:spPr/>
    </dgm:pt>
    <dgm:pt modelId="{C7E8AFA7-2FC0-47E1-B5A8-A375CCFBA36E}" type="pres">
      <dgm:prSet presAssocID="{58CCEA25-818F-4BBF-B848-0B06315DDABE}" presName="imgShp" presStyleLbl="fgImgPlace1" presStyleIdx="2" presStyleCnt="3"/>
      <dgm:spPr/>
    </dgm:pt>
    <dgm:pt modelId="{436B6897-F7DF-4BFE-A041-A6F2BE428652}" type="pres">
      <dgm:prSet presAssocID="{58CCEA25-818F-4BBF-B848-0B06315DDABE}" presName="txShp" presStyleLbl="node1" presStyleIdx="2" presStyleCnt="3">
        <dgm:presLayoutVars>
          <dgm:bulletEnabled val="1"/>
        </dgm:presLayoutVars>
      </dgm:prSet>
      <dgm:spPr/>
    </dgm:pt>
  </dgm:ptLst>
  <dgm:cxnLst>
    <dgm:cxn modelId="{54190305-B7E2-48B3-8510-57993052AAF9}" type="presOf" srcId="{1FA003C6-F6F3-458F-8E09-5D7E06FC5DC1}" destId="{436B6897-F7DF-4BFE-A041-A6F2BE428652}" srcOrd="0" destOrd="1" presId="urn:microsoft.com/office/officeart/2005/8/layout/vList3"/>
    <dgm:cxn modelId="{69E8DD31-1E3E-40D2-B780-D3819D3413D8}" srcId="{58CCEA25-818F-4BBF-B848-0B06315DDABE}" destId="{1FA003C6-F6F3-458F-8E09-5D7E06FC5DC1}" srcOrd="0" destOrd="0" parTransId="{B95D78FF-1CA3-47D4-B56A-F56FADB5995E}" sibTransId="{BD4E95A5-3564-4953-BB91-7185EF24AA58}"/>
    <dgm:cxn modelId="{E8C14265-F062-41B6-9C3C-BD31F5ACB8C3}" type="presOf" srcId="{80E8A397-75BA-4862-8BDC-81285F6D21CF}" destId="{5B41F67C-0F8A-4CDB-A36F-B77298691C2D}" srcOrd="0" destOrd="1" presId="urn:microsoft.com/office/officeart/2005/8/layout/vList3"/>
    <dgm:cxn modelId="{C9F0E34E-5D4C-4D3D-805F-A70E29BCF2D6}" srcId="{8CC7EAF7-1798-4592-A832-0C1FEDF4E577}" destId="{45FF2012-849E-4B41-937C-12C75933CDBD}" srcOrd="0" destOrd="0" parTransId="{D9BB5A4D-EDFE-4894-B3D5-696C5CD9D8C8}" sibTransId="{6A353136-DC1B-4428-8424-4F5D41E066F4}"/>
    <dgm:cxn modelId="{412E0357-D819-4E5E-AFCC-757E80A37D94}" type="presOf" srcId="{2F23C406-665A-477E-98EC-68033DCC2B5D}" destId="{5B41F67C-0F8A-4CDB-A36F-B77298691C2D}" srcOrd="0" destOrd="0" presId="urn:microsoft.com/office/officeart/2005/8/layout/vList3"/>
    <dgm:cxn modelId="{FFF4A680-0816-46BD-84C2-21C99C40AA8C}" type="presOf" srcId="{A81E7DD9-56BF-42AC-AEC1-796BFEAFCE6C}" destId="{7F4CFC8C-A3BA-484E-BFD8-D7B6543C146A}" srcOrd="0" destOrd="1" presId="urn:microsoft.com/office/officeart/2005/8/layout/vList3"/>
    <dgm:cxn modelId="{94EC6C8E-A415-4A04-9ED4-93805C3C767E}" srcId="{2F23C406-665A-477E-98EC-68033DCC2B5D}" destId="{80E8A397-75BA-4862-8BDC-81285F6D21CF}" srcOrd="0" destOrd="0" parTransId="{8ABD15C5-3086-4CDE-B113-540D3DC98744}" sibTransId="{95EA780C-B1ED-424D-92AE-EFF54CB4305B}"/>
    <dgm:cxn modelId="{5D1081A7-C911-4A4E-893B-9BE69CAAAA35}" type="presOf" srcId="{45FF2012-849E-4B41-937C-12C75933CDBD}" destId="{7F4CFC8C-A3BA-484E-BFD8-D7B6543C146A}" srcOrd="0" destOrd="0" presId="urn:microsoft.com/office/officeart/2005/8/layout/vList3"/>
    <dgm:cxn modelId="{E470C8A8-5715-4CD4-8D56-5ADEAB98359F}" type="presOf" srcId="{58CCEA25-818F-4BBF-B848-0B06315DDABE}" destId="{436B6897-F7DF-4BFE-A041-A6F2BE428652}" srcOrd="0" destOrd="0" presId="urn:microsoft.com/office/officeart/2005/8/layout/vList3"/>
    <dgm:cxn modelId="{CF3E1CCC-32E0-4EAA-AE9D-F4339A36EC9C}" type="presOf" srcId="{8CC7EAF7-1798-4592-A832-0C1FEDF4E577}" destId="{CBD1CFE7-1011-4DC2-881A-E55FD0E46F60}" srcOrd="0" destOrd="0" presId="urn:microsoft.com/office/officeart/2005/8/layout/vList3"/>
    <dgm:cxn modelId="{1ECBF5DF-34F5-47DC-A8EA-D081CF36BAFE}" srcId="{8CC7EAF7-1798-4592-A832-0C1FEDF4E577}" destId="{58CCEA25-818F-4BBF-B848-0B06315DDABE}" srcOrd="2" destOrd="0" parTransId="{AE8FFCF8-F30F-48E7-BCB4-53F14C6528B9}" sibTransId="{92B5395C-DF2D-40BC-9766-109EDF88418A}"/>
    <dgm:cxn modelId="{4D81F7EA-F252-4F2A-B3D5-0F22CD1738E7}" srcId="{8CC7EAF7-1798-4592-A832-0C1FEDF4E577}" destId="{2F23C406-665A-477E-98EC-68033DCC2B5D}" srcOrd="1" destOrd="0" parTransId="{1E1080BE-1498-45F7-A4FB-6D07BDC987BC}" sibTransId="{8A371ECB-4C18-49AD-AAC1-E96F035D25C3}"/>
    <dgm:cxn modelId="{354C53FC-C33D-4B7A-981A-F74BFBFA6F2A}" srcId="{45FF2012-849E-4B41-937C-12C75933CDBD}" destId="{A81E7DD9-56BF-42AC-AEC1-796BFEAFCE6C}" srcOrd="0" destOrd="0" parTransId="{52B325B5-DC36-4B07-84E6-3DF1F94F9AE9}" sibTransId="{2B569AB6-E489-4371-929F-367435B31533}"/>
    <dgm:cxn modelId="{42DB7316-227E-483E-9810-28D6CA51D06A}" type="presParOf" srcId="{CBD1CFE7-1011-4DC2-881A-E55FD0E46F60}" destId="{4E5CC2F0-65CB-4BF7-A4F8-2815276D2E06}" srcOrd="0" destOrd="0" presId="urn:microsoft.com/office/officeart/2005/8/layout/vList3"/>
    <dgm:cxn modelId="{89B32733-7B02-4B62-9E9D-A90928847289}" type="presParOf" srcId="{4E5CC2F0-65CB-4BF7-A4F8-2815276D2E06}" destId="{B95277D9-CA78-4262-A23F-38BEA706A64C}" srcOrd="0" destOrd="0" presId="urn:microsoft.com/office/officeart/2005/8/layout/vList3"/>
    <dgm:cxn modelId="{592C29B1-362E-41C7-A4C7-C33399EB0AFA}" type="presParOf" srcId="{4E5CC2F0-65CB-4BF7-A4F8-2815276D2E06}" destId="{7F4CFC8C-A3BA-484E-BFD8-D7B6543C146A}" srcOrd="1" destOrd="0" presId="urn:microsoft.com/office/officeart/2005/8/layout/vList3"/>
    <dgm:cxn modelId="{DEDB094F-8CDB-4CC1-9828-9665E2F4CADD}" type="presParOf" srcId="{CBD1CFE7-1011-4DC2-881A-E55FD0E46F60}" destId="{B8B706AC-85E9-4FEB-8DE1-5EBC7B18C64A}" srcOrd="1" destOrd="0" presId="urn:microsoft.com/office/officeart/2005/8/layout/vList3"/>
    <dgm:cxn modelId="{7D261F48-BCC6-4E9D-BB58-1AB6DAB6F232}" type="presParOf" srcId="{CBD1CFE7-1011-4DC2-881A-E55FD0E46F60}" destId="{42F9B30E-43AB-4D2C-8582-E149027AF6BF}" srcOrd="2" destOrd="0" presId="urn:microsoft.com/office/officeart/2005/8/layout/vList3"/>
    <dgm:cxn modelId="{3BA23C34-FD7F-4BF2-8550-B7914C641DFE}" type="presParOf" srcId="{42F9B30E-43AB-4D2C-8582-E149027AF6BF}" destId="{A30E25AF-444C-4C75-9FF2-55B69AB3C7D6}" srcOrd="0" destOrd="0" presId="urn:microsoft.com/office/officeart/2005/8/layout/vList3"/>
    <dgm:cxn modelId="{65EB26A2-5C2E-4AA0-8FE6-CA66664267BC}" type="presParOf" srcId="{42F9B30E-43AB-4D2C-8582-E149027AF6BF}" destId="{5B41F67C-0F8A-4CDB-A36F-B77298691C2D}" srcOrd="1" destOrd="0" presId="urn:microsoft.com/office/officeart/2005/8/layout/vList3"/>
    <dgm:cxn modelId="{7003C838-2160-4C37-B71A-34F6CBAA5FE2}" type="presParOf" srcId="{CBD1CFE7-1011-4DC2-881A-E55FD0E46F60}" destId="{331E8ADA-437D-49B4-941D-56E09E7815F2}" srcOrd="3" destOrd="0" presId="urn:microsoft.com/office/officeart/2005/8/layout/vList3"/>
    <dgm:cxn modelId="{2A777679-69FD-4EF2-8D34-CE7AC9EC9360}" type="presParOf" srcId="{CBD1CFE7-1011-4DC2-881A-E55FD0E46F60}" destId="{F598F9E3-00D2-424C-9BA3-A606281D30DF}" srcOrd="4" destOrd="0" presId="urn:microsoft.com/office/officeart/2005/8/layout/vList3"/>
    <dgm:cxn modelId="{D6A06BAF-F28D-494B-A39A-3C672B0ED21C}" type="presParOf" srcId="{F598F9E3-00D2-424C-9BA3-A606281D30DF}" destId="{C7E8AFA7-2FC0-47E1-B5A8-A375CCFBA36E}" srcOrd="0" destOrd="0" presId="urn:microsoft.com/office/officeart/2005/8/layout/vList3"/>
    <dgm:cxn modelId="{9AE63A2E-9529-4192-BCE2-F5951845A34A}" type="presParOf" srcId="{F598F9E3-00D2-424C-9BA3-A606281D30DF}" destId="{436B6897-F7DF-4BFE-A041-A6F2BE428652}"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3AE347-763A-49FE-8874-6330C25543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288E888-4D22-45FF-B802-ECA0EFA832C3}">
      <dgm:prSet phldrT="[Text]"/>
      <dgm:spPr/>
      <dgm:t>
        <a:bodyPr/>
        <a:lstStyle/>
        <a:p>
          <a:pPr>
            <a:buFont typeface="Arial" panose="020B0604020202020204" pitchFamily="34" charset="0"/>
            <a:buChar char="•"/>
          </a:pPr>
          <a:r>
            <a:rPr lang="en-US"/>
            <a:t>Competitive Edge in a Dynamic Market</a:t>
          </a:r>
        </a:p>
      </dgm:t>
    </dgm:pt>
    <dgm:pt modelId="{AF85855A-F864-4B05-B3E3-E19A263F5A78}" type="parTrans" cxnId="{26EB0628-322A-4C75-99B0-4A5FD839F045}">
      <dgm:prSet/>
      <dgm:spPr/>
      <dgm:t>
        <a:bodyPr/>
        <a:lstStyle/>
        <a:p>
          <a:endParaRPr lang="en-US"/>
        </a:p>
      </dgm:t>
    </dgm:pt>
    <dgm:pt modelId="{33AE6D9F-C225-48C0-8BF1-9C9E6BA8596A}" type="sibTrans" cxnId="{26EB0628-322A-4C75-99B0-4A5FD839F045}">
      <dgm:prSet/>
      <dgm:spPr/>
      <dgm:t>
        <a:bodyPr/>
        <a:lstStyle/>
        <a:p>
          <a:endParaRPr lang="en-US"/>
        </a:p>
      </dgm:t>
    </dgm:pt>
    <dgm:pt modelId="{FCBA7712-1CE8-4A6B-AE50-DFDBC99C3CAD}">
      <dgm:prSet phldrT="[Text]"/>
      <dgm:spPr/>
      <dgm:t>
        <a:bodyPr/>
        <a:lstStyle/>
        <a:p>
          <a:pPr>
            <a:buFont typeface="Arial" panose="020B0604020202020204" pitchFamily="34" charset="0"/>
            <a:buChar char="•"/>
          </a:pPr>
          <a:r>
            <a:rPr lang="en-US"/>
            <a:t>Guest Satisfaction and Reputation Management</a:t>
          </a:r>
        </a:p>
      </dgm:t>
    </dgm:pt>
    <dgm:pt modelId="{5B14E01B-E598-4E36-B98E-AE41E42D432A}" type="parTrans" cxnId="{215A9544-C622-4B87-AB3D-9E1A3EA70A4D}">
      <dgm:prSet/>
      <dgm:spPr/>
      <dgm:t>
        <a:bodyPr/>
        <a:lstStyle/>
        <a:p>
          <a:endParaRPr lang="en-US"/>
        </a:p>
      </dgm:t>
    </dgm:pt>
    <dgm:pt modelId="{6C3578CC-E3B9-4579-A751-A4B51D446D84}" type="sibTrans" cxnId="{215A9544-C622-4B87-AB3D-9E1A3EA70A4D}">
      <dgm:prSet/>
      <dgm:spPr/>
      <dgm:t>
        <a:bodyPr/>
        <a:lstStyle/>
        <a:p>
          <a:endParaRPr lang="en-US"/>
        </a:p>
      </dgm:t>
    </dgm:pt>
    <dgm:pt modelId="{0A1E530E-7803-4FC8-AA4E-A03851751BDF}">
      <dgm:prSet phldrT="[Text]"/>
      <dgm:spPr/>
      <dgm:t>
        <a:bodyPr/>
        <a:lstStyle/>
        <a:p>
          <a:pPr>
            <a:buFont typeface="Arial" panose="020B0604020202020204" pitchFamily="34" charset="0"/>
            <a:buChar char="•"/>
          </a:pPr>
          <a:r>
            <a:rPr lang="en-US"/>
            <a:t>Utilizing Technology for Informed Decisions</a:t>
          </a:r>
        </a:p>
      </dgm:t>
    </dgm:pt>
    <dgm:pt modelId="{A5E314CD-CEFD-4A2B-AB30-43F6A8A9AB84}" type="parTrans" cxnId="{F6BBD7E6-7363-4323-8A5C-F1D14E9AC9F5}">
      <dgm:prSet/>
      <dgm:spPr/>
      <dgm:t>
        <a:bodyPr/>
        <a:lstStyle/>
        <a:p>
          <a:endParaRPr lang="en-US"/>
        </a:p>
      </dgm:t>
    </dgm:pt>
    <dgm:pt modelId="{03005613-0563-4111-96DB-FB7A6BF383EB}" type="sibTrans" cxnId="{F6BBD7E6-7363-4323-8A5C-F1D14E9AC9F5}">
      <dgm:prSet/>
      <dgm:spPr/>
      <dgm:t>
        <a:bodyPr/>
        <a:lstStyle/>
        <a:p>
          <a:endParaRPr lang="en-US"/>
        </a:p>
      </dgm:t>
    </dgm:pt>
    <dgm:pt modelId="{4E02FB27-6DE6-4EBB-AC6D-A07274A3EEA6}">
      <dgm:prSet phldrT="[Text]"/>
      <dgm:spPr/>
      <dgm:t>
        <a:bodyPr/>
        <a:lstStyle/>
        <a:p>
          <a:pPr>
            <a:buFont typeface="Arial" panose="020B0604020202020204" pitchFamily="34" charset="0"/>
            <a:buChar char="•"/>
          </a:pPr>
          <a:r>
            <a:rPr lang="en-US"/>
            <a:t>Adaptability to Market Dynamics</a:t>
          </a:r>
        </a:p>
      </dgm:t>
    </dgm:pt>
    <dgm:pt modelId="{2324F8BC-98E6-4D37-AE84-5EA60D7E4F57}" type="parTrans" cxnId="{2E7B8D03-D6B4-48DA-BB2A-66398513C34B}">
      <dgm:prSet/>
      <dgm:spPr/>
      <dgm:t>
        <a:bodyPr/>
        <a:lstStyle/>
        <a:p>
          <a:endParaRPr lang="en-US"/>
        </a:p>
      </dgm:t>
    </dgm:pt>
    <dgm:pt modelId="{A5CF626B-B4C5-4C91-80BB-860C813CFD6E}" type="sibTrans" cxnId="{2E7B8D03-D6B4-48DA-BB2A-66398513C34B}">
      <dgm:prSet/>
      <dgm:spPr/>
      <dgm:t>
        <a:bodyPr/>
        <a:lstStyle/>
        <a:p>
          <a:endParaRPr lang="en-US"/>
        </a:p>
      </dgm:t>
    </dgm:pt>
    <dgm:pt modelId="{89B4BD38-D571-43BC-B84B-6F70581CA922}">
      <dgm:prSet phldrT="[Text]"/>
      <dgm:spPr/>
      <dgm:t>
        <a:bodyPr/>
        <a:lstStyle/>
        <a:p>
          <a:pPr>
            <a:buFont typeface="Arial" panose="020B0604020202020204" pitchFamily="34" charset="0"/>
            <a:buChar char="•"/>
          </a:pPr>
          <a:r>
            <a:rPr lang="en-US"/>
            <a:t>Optimizing Revenue through Accurate Pricing</a:t>
          </a:r>
        </a:p>
      </dgm:t>
    </dgm:pt>
    <dgm:pt modelId="{D369A049-0F35-4F35-AD8F-CB0B013C609B}" type="sibTrans" cxnId="{8D479032-8426-494E-BAB5-6F78DDE3C4FE}">
      <dgm:prSet/>
      <dgm:spPr/>
      <dgm:t>
        <a:bodyPr/>
        <a:lstStyle/>
        <a:p>
          <a:endParaRPr lang="en-US"/>
        </a:p>
      </dgm:t>
    </dgm:pt>
    <dgm:pt modelId="{83382C3F-F0D5-49C6-B3AE-86078FCED03B}" type="parTrans" cxnId="{8D479032-8426-494E-BAB5-6F78DDE3C4FE}">
      <dgm:prSet/>
      <dgm:spPr/>
      <dgm:t>
        <a:bodyPr/>
        <a:lstStyle/>
        <a:p>
          <a:endParaRPr lang="en-US"/>
        </a:p>
      </dgm:t>
    </dgm:pt>
    <dgm:pt modelId="{C214D2B8-24E8-4007-A5CA-AA92C27FF777}">
      <dgm:prSet phldrT="[Text]"/>
      <dgm:spPr/>
      <dgm:t>
        <a:bodyPr/>
        <a:lstStyle/>
        <a:p>
          <a:pPr>
            <a:buFont typeface="Arial" panose="020B0604020202020204" pitchFamily="34" charset="0"/>
            <a:buChar char="•"/>
          </a:pPr>
          <a:endParaRPr lang="en-US"/>
        </a:p>
      </dgm:t>
    </dgm:pt>
    <dgm:pt modelId="{1DFB2C21-653B-409B-A2A3-4CB8CD9EC345}" type="parTrans" cxnId="{F72B491B-560E-4C32-9326-4E18D46F1875}">
      <dgm:prSet/>
      <dgm:spPr/>
      <dgm:t>
        <a:bodyPr/>
        <a:lstStyle/>
        <a:p>
          <a:endParaRPr lang="en-US"/>
        </a:p>
      </dgm:t>
    </dgm:pt>
    <dgm:pt modelId="{9D8BA485-A448-4CA6-B76D-D43006D1CD24}" type="sibTrans" cxnId="{F72B491B-560E-4C32-9326-4E18D46F1875}">
      <dgm:prSet/>
      <dgm:spPr/>
      <dgm:t>
        <a:bodyPr/>
        <a:lstStyle/>
        <a:p>
          <a:endParaRPr lang="en-US"/>
        </a:p>
      </dgm:t>
    </dgm:pt>
    <dgm:pt modelId="{704EFA6E-F994-4C64-B58A-90EA4A9FC485}">
      <dgm:prSet phldrT="[Text]"/>
      <dgm:spPr/>
      <dgm:t>
        <a:bodyPr/>
        <a:lstStyle/>
        <a:p>
          <a:pPr>
            <a:buFont typeface="Arial" panose="020B0604020202020204" pitchFamily="34" charset="0"/>
            <a:buChar char="•"/>
          </a:pPr>
          <a:endParaRPr lang="en-US"/>
        </a:p>
      </dgm:t>
    </dgm:pt>
    <dgm:pt modelId="{DBE822A8-8031-4009-A5B2-058C69DC9208}" type="parTrans" cxnId="{B708D206-7109-455F-A7EF-9E2A245D0CD3}">
      <dgm:prSet/>
      <dgm:spPr/>
      <dgm:t>
        <a:bodyPr/>
        <a:lstStyle/>
        <a:p>
          <a:endParaRPr lang="en-US"/>
        </a:p>
      </dgm:t>
    </dgm:pt>
    <dgm:pt modelId="{B1BD9604-53F3-4664-9259-3809D3E2146A}" type="sibTrans" cxnId="{B708D206-7109-455F-A7EF-9E2A245D0CD3}">
      <dgm:prSet/>
      <dgm:spPr/>
      <dgm:t>
        <a:bodyPr/>
        <a:lstStyle/>
        <a:p>
          <a:endParaRPr lang="en-US"/>
        </a:p>
      </dgm:t>
    </dgm:pt>
    <dgm:pt modelId="{BFD35CD2-A43E-45BD-9307-8730F5C0F2EE}">
      <dgm:prSet phldrT="[Text]"/>
      <dgm:spPr/>
      <dgm:t>
        <a:bodyPr/>
        <a:lstStyle/>
        <a:p>
          <a:pPr>
            <a:buFont typeface="Arial" panose="020B0604020202020204" pitchFamily="34" charset="0"/>
            <a:buChar char="•"/>
          </a:pPr>
          <a:endParaRPr lang="en-US"/>
        </a:p>
      </dgm:t>
    </dgm:pt>
    <dgm:pt modelId="{2108E3AB-8924-4C55-A1A3-73CC61762833}" type="parTrans" cxnId="{03AD8876-FEF4-423F-9EF1-A9F3171AA2B9}">
      <dgm:prSet/>
      <dgm:spPr/>
      <dgm:t>
        <a:bodyPr/>
        <a:lstStyle/>
        <a:p>
          <a:endParaRPr lang="en-US"/>
        </a:p>
      </dgm:t>
    </dgm:pt>
    <dgm:pt modelId="{58B97EBB-C266-468C-800E-4D6D7394DD98}" type="sibTrans" cxnId="{03AD8876-FEF4-423F-9EF1-A9F3171AA2B9}">
      <dgm:prSet/>
      <dgm:spPr/>
      <dgm:t>
        <a:bodyPr/>
        <a:lstStyle/>
        <a:p>
          <a:endParaRPr lang="en-US"/>
        </a:p>
      </dgm:t>
    </dgm:pt>
    <dgm:pt modelId="{5B78FA36-82A3-4654-93BD-6651F91CCBBA}">
      <dgm:prSet phldrT="[Text]"/>
      <dgm:spPr/>
      <dgm:t>
        <a:bodyPr/>
        <a:lstStyle/>
        <a:p>
          <a:pPr>
            <a:buFont typeface="Arial" panose="020B0604020202020204" pitchFamily="34" charset="0"/>
            <a:buChar char="•"/>
          </a:pPr>
          <a:endParaRPr lang="en-US"/>
        </a:p>
      </dgm:t>
    </dgm:pt>
    <dgm:pt modelId="{C5500C9B-590C-4652-A82D-F066B6692D26}" type="parTrans" cxnId="{6752E7FE-6844-441D-A0B2-F8E0032FD765}">
      <dgm:prSet/>
      <dgm:spPr/>
      <dgm:t>
        <a:bodyPr/>
        <a:lstStyle/>
        <a:p>
          <a:endParaRPr lang="en-US"/>
        </a:p>
      </dgm:t>
    </dgm:pt>
    <dgm:pt modelId="{02DFB163-EDE2-4401-A1A2-C0BE851C88CF}" type="sibTrans" cxnId="{6752E7FE-6844-441D-A0B2-F8E0032FD765}">
      <dgm:prSet/>
      <dgm:spPr/>
      <dgm:t>
        <a:bodyPr/>
        <a:lstStyle/>
        <a:p>
          <a:endParaRPr lang="en-US"/>
        </a:p>
      </dgm:t>
    </dgm:pt>
    <dgm:pt modelId="{1670E250-0F34-4575-AB75-844C24EFB274}" type="pres">
      <dgm:prSet presAssocID="{9C3AE347-763A-49FE-8874-6330C255438A}" presName="linear" presStyleCnt="0">
        <dgm:presLayoutVars>
          <dgm:animLvl val="lvl"/>
          <dgm:resizeHandles val="exact"/>
        </dgm:presLayoutVars>
      </dgm:prSet>
      <dgm:spPr/>
    </dgm:pt>
    <dgm:pt modelId="{1FD323CC-72BE-4FA0-B4F8-79D58308DEA0}" type="pres">
      <dgm:prSet presAssocID="{89B4BD38-D571-43BC-B84B-6F70581CA922}" presName="parentText" presStyleLbl="node1" presStyleIdx="0" presStyleCnt="5">
        <dgm:presLayoutVars>
          <dgm:chMax val="0"/>
          <dgm:bulletEnabled val="1"/>
        </dgm:presLayoutVars>
      </dgm:prSet>
      <dgm:spPr/>
    </dgm:pt>
    <dgm:pt modelId="{7F675C1C-C336-4FA9-A068-0605492182EE}" type="pres">
      <dgm:prSet presAssocID="{89B4BD38-D571-43BC-B84B-6F70581CA922}" presName="childText" presStyleLbl="revTx" presStyleIdx="0" presStyleCnt="4">
        <dgm:presLayoutVars>
          <dgm:bulletEnabled val="1"/>
        </dgm:presLayoutVars>
      </dgm:prSet>
      <dgm:spPr/>
    </dgm:pt>
    <dgm:pt modelId="{AB1EFE6C-CA4A-4176-9D12-88999B8160BD}" type="pres">
      <dgm:prSet presAssocID="{6288E888-4D22-45FF-B802-ECA0EFA832C3}" presName="parentText" presStyleLbl="node1" presStyleIdx="1" presStyleCnt="5">
        <dgm:presLayoutVars>
          <dgm:chMax val="0"/>
          <dgm:bulletEnabled val="1"/>
        </dgm:presLayoutVars>
      </dgm:prSet>
      <dgm:spPr/>
    </dgm:pt>
    <dgm:pt modelId="{AE3775A7-C917-4992-8403-1E3A0E7E363B}" type="pres">
      <dgm:prSet presAssocID="{6288E888-4D22-45FF-B802-ECA0EFA832C3}" presName="childText" presStyleLbl="revTx" presStyleIdx="1" presStyleCnt="4">
        <dgm:presLayoutVars>
          <dgm:bulletEnabled val="1"/>
        </dgm:presLayoutVars>
      </dgm:prSet>
      <dgm:spPr/>
    </dgm:pt>
    <dgm:pt modelId="{F3DBBD0F-3FC8-43CE-A843-881C05E7428A}" type="pres">
      <dgm:prSet presAssocID="{FCBA7712-1CE8-4A6B-AE50-DFDBC99C3CAD}" presName="parentText" presStyleLbl="node1" presStyleIdx="2" presStyleCnt="5">
        <dgm:presLayoutVars>
          <dgm:chMax val="0"/>
          <dgm:bulletEnabled val="1"/>
        </dgm:presLayoutVars>
      </dgm:prSet>
      <dgm:spPr/>
    </dgm:pt>
    <dgm:pt modelId="{6B3030A7-E3BE-46BE-B137-F490C30C071F}" type="pres">
      <dgm:prSet presAssocID="{FCBA7712-1CE8-4A6B-AE50-DFDBC99C3CAD}" presName="childText" presStyleLbl="revTx" presStyleIdx="2" presStyleCnt="4">
        <dgm:presLayoutVars>
          <dgm:bulletEnabled val="1"/>
        </dgm:presLayoutVars>
      </dgm:prSet>
      <dgm:spPr/>
    </dgm:pt>
    <dgm:pt modelId="{E6B1353D-9A38-428C-8FEA-A4BF4A6609C1}" type="pres">
      <dgm:prSet presAssocID="{4E02FB27-6DE6-4EBB-AC6D-A07274A3EEA6}" presName="parentText" presStyleLbl="node1" presStyleIdx="3" presStyleCnt="5" custLinFactNeighborX="122">
        <dgm:presLayoutVars>
          <dgm:chMax val="0"/>
          <dgm:bulletEnabled val="1"/>
        </dgm:presLayoutVars>
      </dgm:prSet>
      <dgm:spPr/>
    </dgm:pt>
    <dgm:pt modelId="{F46FAF23-DF66-4924-9370-0F9BC009F8F8}" type="pres">
      <dgm:prSet presAssocID="{4E02FB27-6DE6-4EBB-AC6D-A07274A3EEA6}" presName="childText" presStyleLbl="revTx" presStyleIdx="3" presStyleCnt="4">
        <dgm:presLayoutVars>
          <dgm:bulletEnabled val="1"/>
        </dgm:presLayoutVars>
      </dgm:prSet>
      <dgm:spPr/>
    </dgm:pt>
    <dgm:pt modelId="{1045B34A-C02E-4663-B8D4-9F15642A914A}" type="pres">
      <dgm:prSet presAssocID="{0A1E530E-7803-4FC8-AA4E-A03851751BDF}" presName="parentText" presStyleLbl="node1" presStyleIdx="4" presStyleCnt="5">
        <dgm:presLayoutVars>
          <dgm:chMax val="0"/>
          <dgm:bulletEnabled val="1"/>
        </dgm:presLayoutVars>
      </dgm:prSet>
      <dgm:spPr/>
    </dgm:pt>
  </dgm:ptLst>
  <dgm:cxnLst>
    <dgm:cxn modelId="{FD834902-0320-4F26-978E-9136B973C050}" type="presOf" srcId="{704EFA6E-F994-4C64-B58A-90EA4A9FC485}" destId="{6B3030A7-E3BE-46BE-B137-F490C30C071F}" srcOrd="0" destOrd="0" presId="urn:microsoft.com/office/officeart/2005/8/layout/vList2"/>
    <dgm:cxn modelId="{2A1E6503-BCEF-44D3-823B-E28F520E4ABF}" type="presOf" srcId="{FCBA7712-1CE8-4A6B-AE50-DFDBC99C3CAD}" destId="{F3DBBD0F-3FC8-43CE-A843-881C05E7428A}" srcOrd="0" destOrd="0" presId="urn:microsoft.com/office/officeart/2005/8/layout/vList2"/>
    <dgm:cxn modelId="{2E7B8D03-D6B4-48DA-BB2A-66398513C34B}" srcId="{9C3AE347-763A-49FE-8874-6330C255438A}" destId="{4E02FB27-6DE6-4EBB-AC6D-A07274A3EEA6}" srcOrd="3" destOrd="0" parTransId="{2324F8BC-98E6-4D37-AE84-5EA60D7E4F57}" sibTransId="{A5CF626B-B4C5-4C91-80BB-860C813CFD6E}"/>
    <dgm:cxn modelId="{CCF3B504-2C9B-4555-93FE-B990F553254E}" type="presOf" srcId="{5B78FA36-82A3-4654-93BD-6651F91CCBBA}" destId="{7F675C1C-C336-4FA9-A068-0605492182EE}" srcOrd="0" destOrd="0" presId="urn:microsoft.com/office/officeart/2005/8/layout/vList2"/>
    <dgm:cxn modelId="{B708D206-7109-455F-A7EF-9E2A245D0CD3}" srcId="{FCBA7712-1CE8-4A6B-AE50-DFDBC99C3CAD}" destId="{704EFA6E-F994-4C64-B58A-90EA4A9FC485}" srcOrd="0" destOrd="0" parTransId="{DBE822A8-8031-4009-A5B2-058C69DC9208}" sibTransId="{B1BD9604-53F3-4664-9259-3809D3E2146A}"/>
    <dgm:cxn modelId="{EAE60B15-3F96-4386-A440-2A15699CB6BB}" type="presOf" srcId="{4E02FB27-6DE6-4EBB-AC6D-A07274A3EEA6}" destId="{E6B1353D-9A38-428C-8FEA-A4BF4A6609C1}" srcOrd="0" destOrd="0" presId="urn:microsoft.com/office/officeart/2005/8/layout/vList2"/>
    <dgm:cxn modelId="{F72B491B-560E-4C32-9326-4E18D46F1875}" srcId="{4E02FB27-6DE6-4EBB-AC6D-A07274A3EEA6}" destId="{C214D2B8-24E8-4007-A5CA-AA92C27FF777}" srcOrd="0" destOrd="0" parTransId="{1DFB2C21-653B-409B-A2A3-4CB8CD9EC345}" sibTransId="{9D8BA485-A448-4CA6-B76D-D43006D1CD24}"/>
    <dgm:cxn modelId="{26EB0628-322A-4C75-99B0-4A5FD839F045}" srcId="{9C3AE347-763A-49FE-8874-6330C255438A}" destId="{6288E888-4D22-45FF-B802-ECA0EFA832C3}" srcOrd="1" destOrd="0" parTransId="{AF85855A-F864-4B05-B3E3-E19A263F5A78}" sibTransId="{33AE6D9F-C225-48C0-8BF1-9C9E6BA8596A}"/>
    <dgm:cxn modelId="{88AED52E-A336-4C26-A269-1D8C91505EB4}" type="presOf" srcId="{0A1E530E-7803-4FC8-AA4E-A03851751BDF}" destId="{1045B34A-C02E-4663-B8D4-9F15642A914A}" srcOrd="0" destOrd="0" presId="urn:microsoft.com/office/officeart/2005/8/layout/vList2"/>
    <dgm:cxn modelId="{8D479032-8426-494E-BAB5-6F78DDE3C4FE}" srcId="{9C3AE347-763A-49FE-8874-6330C255438A}" destId="{89B4BD38-D571-43BC-B84B-6F70581CA922}" srcOrd="0" destOrd="0" parTransId="{83382C3F-F0D5-49C6-B3AE-86078FCED03B}" sibTransId="{D369A049-0F35-4F35-AD8F-CB0B013C609B}"/>
    <dgm:cxn modelId="{215A9544-C622-4B87-AB3D-9E1A3EA70A4D}" srcId="{9C3AE347-763A-49FE-8874-6330C255438A}" destId="{FCBA7712-1CE8-4A6B-AE50-DFDBC99C3CAD}" srcOrd="2" destOrd="0" parTransId="{5B14E01B-E598-4E36-B98E-AE41E42D432A}" sibTransId="{6C3578CC-E3B9-4579-A751-A4B51D446D84}"/>
    <dgm:cxn modelId="{9A0FB154-4F33-423D-AC08-63D4132DFD7C}" type="presOf" srcId="{89B4BD38-D571-43BC-B84B-6F70581CA922}" destId="{1FD323CC-72BE-4FA0-B4F8-79D58308DEA0}" srcOrd="0" destOrd="0" presId="urn:microsoft.com/office/officeart/2005/8/layout/vList2"/>
    <dgm:cxn modelId="{03AD8876-FEF4-423F-9EF1-A9F3171AA2B9}" srcId="{6288E888-4D22-45FF-B802-ECA0EFA832C3}" destId="{BFD35CD2-A43E-45BD-9307-8730F5C0F2EE}" srcOrd="0" destOrd="0" parTransId="{2108E3AB-8924-4C55-A1A3-73CC61762833}" sibTransId="{58B97EBB-C266-468C-800E-4D6D7394DD98}"/>
    <dgm:cxn modelId="{9DD07E9D-E7D4-4FE4-8E95-4B879644F2EE}" type="presOf" srcId="{6288E888-4D22-45FF-B802-ECA0EFA832C3}" destId="{AB1EFE6C-CA4A-4176-9D12-88999B8160BD}" srcOrd="0" destOrd="0" presId="urn:microsoft.com/office/officeart/2005/8/layout/vList2"/>
    <dgm:cxn modelId="{9D70DDA8-249F-4E4B-B54A-C2D89131F40C}" type="presOf" srcId="{BFD35CD2-A43E-45BD-9307-8730F5C0F2EE}" destId="{AE3775A7-C917-4992-8403-1E3A0E7E363B}" srcOrd="0" destOrd="0" presId="urn:microsoft.com/office/officeart/2005/8/layout/vList2"/>
    <dgm:cxn modelId="{A1886BB5-B646-466F-AEE0-E5F9C51B7199}" type="presOf" srcId="{9C3AE347-763A-49FE-8874-6330C255438A}" destId="{1670E250-0F34-4575-AB75-844C24EFB274}" srcOrd="0" destOrd="0" presId="urn:microsoft.com/office/officeart/2005/8/layout/vList2"/>
    <dgm:cxn modelId="{265636CB-FF54-4B7A-882D-FBCB7158F244}" type="presOf" srcId="{C214D2B8-24E8-4007-A5CA-AA92C27FF777}" destId="{F46FAF23-DF66-4924-9370-0F9BC009F8F8}" srcOrd="0" destOrd="0" presId="urn:microsoft.com/office/officeart/2005/8/layout/vList2"/>
    <dgm:cxn modelId="{F6BBD7E6-7363-4323-8A5C-F1D14E9AC9F5}" srcId="{9C3AE347-763A-49FE-8874-6330C255438A}" destId="{0A1E530E-7803-4FC8-AA4E-A03851751BDF}" srcOrd="4" destOrd="0" parTransId="{A5E314CD-CEFD-4A2B-AB30-43F6A8A9AB84}" sibTransId="{03005613-0563-4111-96DB-FB7A6BF383EB}"/>
    <dgm:cxn modelId="{6752E7FE-6844-441D-A0B2-F8E0032FD765}" srcId="{89B4BD38-D571-43BC-B84B-6F70581CA922}" destId="{5B78FA36-82A3-4654-93BD-6651F91CCBBA}" srcOrd="0" destOrd="0" parTransId="{C5500C9B-590C-4652-A82D-F066B6692D26}" sibTransId="{02DFB163-EDE2-4401-A1A2-C0BE851C88CF}"/>
    <dgm:cxn modelId="{0E286FEF-A734-42FC-BCE7-D84EACF85F01}" type="presParOf" srcId="{1670E250-0F34-4575-AB75-844C24EFB274}" destId="{1FD323CC-72BE-4FA0-B4F8-79D58308DEA0}" srcOrd="0" destOrd="0" presId="urn:microsoft.com/office/officeart/2005/8/layout/vList2"/>
    <dgm:cxn modelId="{5E196107-E271-41C8-8AC9-AF57FC23F6F5}" type="presParOf" srcId="{1670E250-0F34-4575-AB75-844C24EFB274}" destId="{7F675C1C-C336-4FA9-A068-0605492182EE}" srcOrd="1" destOrd="0" presId="urn:microsoft.com/office/officeart/2005/8/layout/vList2"/>
    <dgm:cxn modelId="{37EC520B-EF02-4562-826D-11937DDC3893}" type="presParOf" srcId="{1670E250-0F34-4575-AB75-844C24EFB274}" destId="{AB1EFE6C-CA4A-4176-9D12-88999B8160BD}" srcOrd="2" destOrd="0" presId="urn:microsoft.com/office/officeart/2005/8/layout/vList2"/>
    <dgm:cxn modelId="{4AA39AFF-9B32-4FDF-A8F0-40733CFC82CC}" type="presParOf" srcId="{1670E250-0F34-4575-AB75-844C24EFB274}" destId="{AE3775A7-C917-4992-8403-1E3A0E7E363B}" srcOrd="3" destOrd="0" presId="urn:microsoft.com/office/officeart/2005/8/layout/vList2"/>
    <dgm:cxn modelId="{4C8E91CA-BE81-4DE8-86E0-C8D8328D45F1}" type="presParOf" srcId="{1670E250-0F34-4575-AB75-844C24EFB274}" destId="{F3DBBD0F-3FC8-43CE-A843-881C05E7428A}" srcOrd="4" destOrd="0" presId="urn:microsoft.com/office/officeart/2005/8/layout/vList2"/>
    <dgm:cxn modelId="{8D60E1C3-EA0B-439A-ABEE-88672D9EBF81}" type="presParOf" srcId="{1670E250-0F34-4575-AB75-844C24EFB274}" destId="{6B3030A7-E3BE-46BE-B137-F490C30C071F}" srcOrd="5" destOrd="0" presId="urn:microsoft.com/office/officeart/2005/8/layout/vList2"/>
    <dgm:cxn modelId="{3DB6BAB2-1EB3-415D-8F9B-4234CB424208}" type="presParOf" srcId="{1670E250-0F34-4575-AB75-844C24EFB274}" destId="{E6B1353D-9A38-428C-8FEA-A4BF4A6609C1}" srcOrd="6" destOrd="0" presId="urn:microsoft.com/office/officeart/2005/8/layout/vList2"/>
    <dgm:cxn modelId="{929E907B-58D7-40C4-8B6C-B5DCDBF3E84E}" type="presParOf" srcId="{1670E250-0F34-4575-AB75-844C24EFB274}" destId="{F46FAF23-DF66-4924-9370-0F9BC009F8F8}" srcOrd="7" destOrd="0" presId="urn:microsoft.com/office/officeart/2005/8/layout/vList2"/>
    <dgm:cxn modelId="{2301894E-1CD1-42C7-A50D-48E5F699267A}" type="presParOf" srcId="{1670E250-0F34-4575-AB75-844C24EFB274}" destId="{1045B34A-C02E-4663-B8D4-9F15642A914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DE6EFD-4760-4CF9-BBAA-9AF004B15126}" type="doc">
      <dgm:prSet loTypeId="urn:microsoft.com/office/officeart/2005/8/layout/chevron2" loCatId="process" qsTypeId="urn:microsoft.com/office/officeart/2005/8/quickstyle/simple1" qsCatId="simple" csTypeId="urn:microsoft.com/office/officeart/2005/8/colors/accent1_2" csCatId="accent1"/>
      <dgm:spPr/>
      <dgm:t>
        <a:bodyPr/>
        <a:lstStyle/>
        <a:p>
          <a:endParaRPr lang="en-US"/>
        </a:p>
      </dgm:t>
    </dgm:pt>
    <dgm:pt modelId="{EF791C75-DAAC-4A60-BB14-18DE5972B4B7}" type="pres">
      <dgm:prSet presAssocID="{71DE6EFD-4760-4CF9-BBAA-9AF004B15126}" presName="linearFlow" presStyleCnt="0">
        <dgm:presLayoutVars>
          <dgm:dir/>
          <dgm:animLvl val="lvl"/>
          <dgm:resizeHandles val="exact"/>
        </dgm:presLayoutVars>
      </dgm:prSet>
      <dgm:spPr/>
    </dgm:pt>
  </dgm:ptLst>
  <dgm:cxnLst>
    <dgm:cxn modelId="{0392EC09-046A-4ACE-A869-843C43DE4FD1}" type="presOf" srcId="{71DE6EFD-4760-4CF9-BBAA-9AF004B15126}" destId="{EF791C75-DAAC-4A60-BB14-18DE5972B4B7}" srcOrd="0"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A29DD2-8B0B-41A6-8EEB-C580EBCBCE9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2A0B7D9-CDB6-47D8-B10F-88F398B17BA2}">
      <dgm:prSet custT="1"/>
      <dgm:spPr/>
      <dgm:t>
        <a:bodyPr/>
        <a:lstStyle/>
        <a:p>
          <a:r>
            <a:rPr lang="en-US" sz="2400"/>
            <a:t>Gradient Boosting:</a:t>
          </a:r>
        </a:p>
      </dgm:t>
    </dgm:pt>
    <dgm:pt modelId="{933B9492-8613-43B2-9964-A6966B5785DC}" type="parTrans" cxnId="{39793138-C514-400D-BE03-FC3AA5E63F5F}">
      <dgm:prSet/>
      <dgm:spPr/>
      <dgm:t>
        <a:bodyPr/>
        <a:lstStyle/>
        <a:p>
          <a:endParaRPr lang="en-US"/>
        </a:p>
      </dgm:t>
    </dgm:pt>
    <dgm:pt modelId="{36FEF736-FB62-4748-8390-119A40F9F272}" type="sibTrans" cxnId="{39793138-C514-400D-BE03-FC3AA5E63F5F}">
      <dgm:prSet/>
      <dgm:spPr/>
      <dgm:t>
        <a:bodyPr/>
        <a:lstStyle/>
        <a:p>
          <a:endParaRPr lang="en-US"/>
        </a:p>
      </dgm:t>
    </dgm:pt>
    <dgm:pt modelId="{784F43CF-EABA-43AF-B210-0139E581E8D7}">
      <dgm:prSet custT="1"/>
      <dgm:spPr/>
      <dgm:t>
        <a:bodyPr/>
        <a:lstStyle/>
        <a:p>
          <a:r>
            <a:rPr lang="en-US" sz="1800" dirty="0">
              <a:solidFill>
                <a:schemeClr val="tx1"/>
              </a:solidFill>
            </a:rPr>
            <a:t>For selecting significant variables based on feature importance</a:t>
          </a:r>
        </a:p>
      </dgm:t>
    </dgm:pt>
    <dgm:pt modelId="{25068C90-6A6B-42D7-A041-43B1B54210D1}" type="parTrans" cxnId="{4F256293-FE07-428C-9AF5-E334ECECEC17}">
      <dgm:prSet/>
      <dgm:spPr/>
      <dgm:t>
        <a:bodyPr/>
        <a:lstStyle/>
        <a:p>
          <a:endParaRPr lang="en-US"/>
        </a:p>
      </dgm:t>
    </dgm:pt>
    <dgm:pt modelId="{DBC2C4AB-97FD-4C3D-9881-1F0D15F57DDE}" type="sibTrans" cxnId="{4F256293-FE07-428C-9AF5-E334ECECEC17}">
      <dgm:prSet/>
      <dgm:spPr/>
      <dgm:t>
        <a:bodyPr/>
        <a:lstStyle/>
        <a:p>
          <a:endParaRPr lang="en-US"/>
        </a:p>
      </dgm:t>
    </dgm:pt>
    <dgm:pt modelId="{2B640D2D-1B2B-414D-8658-C1ED3B44488D}">
      <dgm:prSet custT="1"/>
      <dgm:spPr/>
      <dgm:t>
        <a:bodyPr/>
        <a:lstStyle/>
        <a:p>
          <a:r>
            <a:rPr lang="en-US" sz="1800" dirty="0">
              <a:solidFill>
                <a:schemeClr val="tx1"/>
              </a:solidFill>
            </a:rPr>
            <a:t>For predicting nightly rates based on the selected predictors, that can be used by the hosts for competitive edge</a:t>
          </a:r>
        </a:p>
      </dgm:t>
    </dgm:pt>
    <dgm:pt modelId="{393D126F-4CA9-4F2C-B9DD-DA5EA0EFA099}" type="parTrans" cxnId="{CF474740-9A62-4EC7-BF68-F2628E4260B6}">
      <dgm:prSet/>
      <dgm:spPr/>
      <dgm:t>
        <a:bodyPr/>
        <a:lstStyle/>
        <a:p>
          <a:endParaRPr lang="en-US"/>
        </a:p>
      </dgm:t>
    </dgm:pt>
    <dgm:pt modelId="{73F23E87-04F8-4AD1-9514-F6555AE7ED79}" type="sibTrans" cxnId="{CF474740-9A62-4EC7-BF68-F2628E4260B6}">
      <dgm:prSet/>
      <dgm:spPr/>
      <dgm:t>
        <a:bodyPr/>
        <a:lstStyle/>
        <a:p>
          <a:endParaRPr lang="en-US"/>
        </a:p>
      </dgm:t>
    </dgm:pt>
    <dgm:pt modelId="{89C60320-12D8-46FC-A058-D1A3268C3BDE}">
      <dgm:prSet custT="1"/>
      <dgm:spPr/>
      <dgm:t>
        <a:bodyPr/>
        <a:lstStyle/>
        <a:p>
          <a:r>
            <a:rPr lang="en-US" sz="1800">
              <a:solidFill>
                <a:schemeClr val="tx1"/>
              </a:solidFill>
            </a:rPr>
            <a:t>Higher model accuracy that withstands inconsistencies in real world data</a:t>
          </a:r>
        </a:p>
      </dgm:t>
    </dgm:pt>
    <dgm:pt modelId="{B1356B15-DFF7-4D7A-9566-D686155B9E8F}" type="parTrans" cxnId="{41F9A48B-1E39-49ED-A019-3F16F7F791F7}">
      <dgm:prSet/>
      <dgm:spPr/>
      <dgm:t>
        <a:bodyPr/>
        <a:lstStyle/>
        <a:p>
          <a:endParaRPr lang="en-US"/>
        </a:p>
      </dgm:t>
    </dgm:pt>
    <dgm:pt modelId="{F283C250-050D-477A-A11D-541B66F48E7B}" type="sibTrans" cxnId="{41F9A48B-1E39-49ED-A019-3F16F7F791F7}">
      <dgm:prSet/>
      <dgm:spPr/>
      <dgm:t>
        <a:bodyPr/>
        <a:lstStyle/>
        <a:p>
          <a:endParaRPr lang="en-US"/>
        </a:p>
      </dgm:t>
    </dgm:pt>
    <dgm:pt modelId="{23B35AB3-21C4-4FF9-A569-1F3AEAF962A2}" type="pres">
      <dgm:prSet presAssocID="{FBA29DD2-8B0B-41A6-8EEB-C580EBCBCE91}" presName="linear" presStyleCnt="0">
        <dgm:presLayoutVars>
          <dgm:dir/>
          <dgm:animLvl val="lvl"/>
          <dgm:resizeHandles val="exact"/>
        </dgm:presLayoutVars>
      </dgm:prSet>
      <dgm:spPr/>
    </dgm:pt>
    <dgm:pt modelId="{D3630B6C-A605-4C40-AB8D-3388DCDAD241}" type="pres">
      <dgm:prSet presAssocID="{A2A0B7D9-CDB6-47D8-B10F-88F398B17BA2}" presName="parentLin" presStyleCnt="0"/>
      <dgm:spPr/>
    </dgm:pt>
    <dgm:pt modelId="{D6ABDE83-059C-417E-B495-B1AC39D9DB44}" type="pres">
      <dgm:prSet presAssocID="{A2A0B7D9-CDB6-47D8-B10F-88F398B17BA2}" presName="parentLeftMargin" presStyleLbl="node1" presStyleIdx="0" presStyleCnt="1"/>
      <dgm:spPr/>
    </dgm:pt>
    <dgm:pt modelId="{BB26F5EB-8E04-46EA-B8E6-D65AE7192C7C}" type="pres">
      <dgm:prSet presAssocID="{A2A0B7D9-CDB6-47D8-B10F-88F398B17BA2}" presName="parentText" presStyleLbl="node1" presStyleIdx="0" presStyleCnt="1" custScaleY="35321" custLinFactNeighborX="11488" custLinFactNeighborY="-37749">
        <dgm:presLayoutVars>
          <dgm:chMax val="0"/>
          <dgm:bulletEnabled val="1"/>
        </dgm:presLayoutVars>
      </dgm:prSet>
      <dgm:spPr/>
    </dgm:pt>
    <dgm:pt modelId="{DD5AE872-2F49-42D1-9BC2-EF527A7411A7}" type="pres">
      <dgm:prSet presAssocID="{A2A0B7D9-CDB6-47D8-B10F-88F398B17BA2}" presName="negativeSpace" presStyleCnt="0"/>
      <dgm:spPr/>
    </dgm:pt>
    <dgm:pt modelId="{A5F50D9B-2EEA-47FA-BE3A-1CAD20E005FB}" type="pres">
      <dgm:prSet presAssocID="{A2A0B7D9-CDB6-47D8-B10F-88F398B17BA2}" presName="childText" presStyleLbl="conFgAcc1" presStyleIdx="0" presStyleCnt="1" custScaleY="75725">
        <dgm:presLayoutVars>
          <dgm:bulletEnabled val="1"/>
        </dgm:presLayoutVars>
      </dgm:prSet>
      <dgm:spPr/>
    </dgm:pt>
  </dgm:ptLst>
  <dgm:cxnLst>
    <dgm:cxn modelId="{9519CC0C-36F3-40F0-B99B-8637BF6FAF54}" type="presOf" srcId="{A2A0B7D9-CDB6-47D8-B10F-88F398B17BA2}" destId="{D6ABDE83-059C-417E-B495-B1AC39D9DB44}" srcOrd="0" destOrd="0" presId="urn:microsoft.com/office/officeart/2005/8/layout/list1"/>
    <dgm:cxn modelId="{39793138-C514-400D-BE03-FC3AA5E63F5F}" srcId="{FBA29DD2-8B0B-41A6-8EEB-C580EBCBCE91}" destId="{A2A0B7D9-CDB6-47D8-B10F-88F398B17BA2}" srcOrd="0" destOrd="0" parTransId="{933B9492-8613-43B2-9964-A6966B5785DC}" sibTransId="{36FEF736-FB62-4748-8390-119A40F9F272}"/>
    <dgm:cxn modelId="{CF474740-9A62-4EC7-BF68-F2628E4260B6}" srcId="{A2A0B7D9-CDB6-47D8-B10F-88F398B17BA2}" destId="{2B640D2D-1B2B-414D-8658-C1ED3B44488D}" srcOrd="1" destOrd="0" parTransId="{393D126F-4CA9-4F2C-B9DD-DA5EA0EFA099}" sibTransId="{73F23E87-04F8-4AD1-9514-F6555AE7ED79}"/>
    <dgm:cxn modelId="{BAC42147-0A12-4381-92F3-5533D03FDB96}" type="presOf" srcId="{784F43CF-EABA-43AF-B210-0139E581E8D7}" destId="{A5F50D9B-2EEA-47FA-BE3A-1CAD20E005FB}" srcOrd="0" destOrd="0" presId="urn:microsoft.com/office/officeart/2005/8/layout/list1"/>
    <dgm:cxn modelId="{FA5EAA79-3F73-4BBF-B29D-A597757AF2DE}" type="presOf" srcId="{FBA29DD2-8B0B-41A6-8EEB-C580EBCBCE91}" destId="{23B35AB3-21C4-4FF9-A569-1F3AEAF962A2}" srcOrd="0" destOrd="0" presId="urn:microsoft.com/office/officeart/2005/8/layout/list1"/>
    <dgm:cxn modelId="{FFAD857F-A1CD-484D-AE72-D2948AEF1214}" type="presOf" srcId="{89C60320-12D8-46FC-A058-D1A3268C3BDE}" destId="{A5F50D9B-2EEA-47FA-BE3A-1CAD20E005FB}" srcOrd="0" destOrd="2" presId="urn:microsoft.com/office/officeart/2005/8/layout/list1"/>
    <dgm:cxn modelId="{41F9A48B-1E39-49ED-A019-3F16F7F791F7}" srcId="{A2A0B7D9-CDB6-47D8-B10F-88F398B17BA2}" destId="{89C60320-12D8-46FC-A058-D1A3268C3BDE}" srcOrd="2" destOrd="0" parTransId="{B1356B15-DFF7-4D7A-9566-D686155B9E8F}" sibTransId="{F283C250-050D-477A-A11D-541B66F48E7B}"/>
    <dgm:cxn modelId="{4F256293-FE07-428C-9AF5-E334ECECEC17}" srcId="{A2A0B7D9-CDB6-47D8-B10F-88F398B17BA2}" destId="{784F43CF-EABA-43AF-B210-0139E581E8D7}" srcOrd="0" destOrd="0" parTransId="{25068C90-6A6B-42D7-A041-43B1B54210D1}" sibTransId="{DBC2C4AB-97FD-4C3D-9881-1F0D15F57DDE}"/>
    <dgm:cxn modelId="{950CF0C1-8EBF-4892-941F-B0E63CB36452}" type="presOf" srcId="{A2A0B7D9-CDB6-47D8-B10F-88F398B17BA2}" destId="{BB26F5EB-8E04-46EA-B8E6-D65AE7192C7C}" srcOrd="1" destOrd="0" presId="urn:microsoft.com/office/officeart/2005/8/layout/list1"/>
    <dgm:cxn modelId="{850DC6C2-7445-4AA0-9B22-C5601D324F8F}" type="presOf" srcId="{2B640D2D-1B2B-414D-8658-C1ED3B44488D}" destId="{A5F50D9B-2EEA-47FA-BE3A-1CAD20E005FB}" srcOrd="0" destOrd="1" presId="urn:microsoft.com/office/officeart/2005/8/layout/list1"/>
    <dgm:cxn modelId="{9436D21E-A718-4A3C-984A-6064E3F63C10}" type="presParOf" srcId="{23B35AB3-21C4-4FF9-A569-1F3AEAF962A2}" destId="{D3630B6C-A605-4C40-AB8D-3388DCDAD241}" srcOrd="0" destOrd="0" presId="urn:microsoft.com/office/officeart/2005/8/layout/list1"/>
    <dgm:cxn modelId="{01B8CF4B-A093-41DF-9C5F-70108F8A7B19}" type="presParOf" srcId="{D3630B6C-A605-4C40-AB8D-3388DCDAD241}" destId="{D6ABDE83-059C-417E-B495-B1AC39D9DB44}" srcOrd="0" destOrd="0" presId="urn:microsoft.com/office/officeart/2005/8/layout/list1"/>
    <dgm:cxn modelId="{6A58F25D-4C29-41BA-88E5-47C64AB53653}" type="presParOf" srcId="{D3630B6C-A605-4C40-AB8D-3388DCDAD241}" destId="{BB26F5EB-8E04-46EA-B8E6-D65AE7192C7C}" srcOrd="1" destOrd="0" presId="urn:microsoft.com/office/officeart/2005/8/layout/list1"/>
    <dgm:cxn modelId="{0DC15E40-5DC5-4A58-A760-CFBCB45530AE}" type="presParOf" srcId="{23B35AB3-21C4-4FF9-A569-1F3AEAF962A2}" destId="{DD5AE872-2F49-42D1-9BC2-EF527A7411A7}" srcOrd="1" destOrd="0" presId="urn:microsoft.com/office/officeart/2005/8/layout/list1"/>
    <dgm:cxn modelId="{FA7EB2B2-88DB-4331-BEDD-6E6B0D65D132}" type="presParOf" srcId="{23B35AB3-21C4-4FF9-A569-1F3AEAF962A2}" destId="{A5F50D9B-2EEA-47FA-BE3A-1CAD20E005FB}"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BB50FC-644B-4F13-BF1E-2C73AFDC505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DC3B7D3-D1F0-4887-8A1D-5B135DA097AB}">
      <dgm:prSet custT="1"/>
      <dgm:spPr/>
      <dgm:t>
        <a:bodyPr/>
        <a:lstStyle/>
        <a:p>
          <a:r>
            <a:rPr lang="en-US" sz="2400"/>
            <a:t>Lasso Regression</a:t>
          </a:r>
        </a:p>
      </dgm:t>
    </dgm:pt>
    <dgm:pt modelId="{095A7314-878C-4BF9-8EE9-3D91802218D3}" type="parTrans" cxnId="{385823F6-11AD-4661-8052-1E6201BE5D2F}">
      <dgm:prSet/>
      <dgm:spPr/>
      <dgm:t>
        <a:bodyPr/>
        <a:lstStyle/>
        <a:p>
          <a:endParaRPr lang="en-US"/>
        </a:p>
      </dgm:t>
    </dgm:pt>
    <dgm:pt modelId="{AD231E63-ADC8-4507-91AE-E9DF77FC4F3A}" type="sibTrans" cxnId="{385823F6-11AD-4661-8052-1E6201BE5D2F}">
      <dgm:prSet/>
      <dgm:spPr/>
      <dgm:t>
        <a:bodyPr/>
        <a:lstStyle/>
        <a:p>
          <a:endParaRPr lang="en-US"/>
        </a:p>
      </dgm:t>
    </dgm:pt>
    <dgm:pt modelId="{256788BB-65FF-4977-9495-75C79B6EE19B}">
      <dgm:prSet custT="1"/>
      <dgm:spPr/>
      <dgm:t>
        <a:bodyPr/>
        <a:lstStyle/>
        <a:p>
          <a:r>
            <a:rPr lang="en-US" sz="1800"/>
            <a:t>For better model interpretability that helped us analyze business impact</a:t>
          </a:r>
        </a:p>
      </dgm:t>
    </dgm:pt>
    <dgm:pt modelId="{1E91BA84-6BED-4515-81DB-5E1F8E1AEA29}" type="parTrans" cxnId="{CCA79666-2896-41A3-971D-8C9D06F6F0AF}">
      <dgm:prSet/>
      <dgm:spPr/>
      <dgm:t>
        <a:bodyPr/>
        <a:lstStyle/>
        <a:p>
          <a:endParaRPr lang="en-US"/>
        </a:p>
      </dgm:t>
    </dgm:pt>
    <dgm:pt modelId="{B081AD4F-97D6-4A59-A4CC-12184F67BCF5}" type="sibTrans" cxnId="{CCA79666-2896-41A3-971D-8C9D06F6F0AF}">
      <dgm:prSet/>
      <dgm:spPr/>
      <dgm:t>
        <a:bodyPr/>
        <a:lstStyle/>
        <a:p>
          <a:endParaRPr lang="en-US"/>
        </a:p>
      </dgm:t>
    </dgm:pt>
    <dgm:pt modelId="{AF5D5649-7FBF-4608-A7CD-1A5D605F6E06}">
      <dgm:prSet custT="1"/>
      <dgm:spPr/>
      <dgm:t>
        <a:bodyPr/>
        <a:lstStyle/>
        <a:p>
          <a:r>
            <a:rPr lang="en-US" sz="1800"/>
            <a:t>Selecting features from gradient boosting, including interaction terms and refining using lasso shrinkage further increased accuracy</a:t>
          </a:r>
        </a:p>
      </dgm:t>
    </dgm:pt>
    <dgm:pt modelId="{E1E24BA9-3508-4910-94B3-FED2EE3D7B88}" type="parTrans" cxnId="{97516AE2-3C7A-41E5-8C33-8D94DFDD10DC}">
      <dgm:prSet/>
      <dgm:spPr/>
      <dgm:t>
        <a:bodyPr/>
        <a:lstStyle/>
        <a:p>
          <a:endParaRPr lang="en-US"/>
        </a:p>
      </dgm:t>
    </dgm:pt>
    <dgm:pt modelId="{038C1B57-081E-4177-9B56-3EB4CE69DA4E}" type="sibTrans" cxnId="{97516AE2-3C7A-41E5-8C33-8D94DFDD10DC}">
      <dgm:prSet/>
      <dgm:spPr/>
      <dgm:t>
        <a:bodyPr/>
        <a:lstStyle/>
        <a:p>
          <a:endParaRPr lang="en-US"/>
        </a:p>
      </dgm:t>
    </dgm:pt>
    <dgm:pt modelId="{5193C71F-ECE3-46A4-B691-6F713C2981E7}">
      <dgm:prSet custT="1"/>
      <dgm:spPr/>
      <dgm:t>
        <a:bodyPr/>
        <a:lstStyle/>
        <a:p>
          <a:r>
            <a:rPr lang="en-US" sz="1800"/>
            <a:t>Coefficients gave us the monetary impact of the most significant features filtered by the model</a:t>
          </a:r>
        </a:p>
      </dgm:t>
    </dgm:pt>
    <dgm:pt modelId="{184A36D4-FC1B-43F0-B6FA-8859D0B52660}" type="parTrans" cxnId="{ACAF4FC3-275B-4010-8ADD-824A2EE35CB0}">
      <dgm:prSet/>
      <dgm:spPr/>
      <dgm:t>
        <a:bodyPr/>
        <a:lstStyle/>
        <a:p>
          <a:endParaRPr lang="en-US"/>
        </a:p>
      </dgm:t>
    </dgm:pt>
    <dgm:pt modelId="{F0043041-1E7A-4234-AD08-7442838FE0DF}" type="sibTrans" cxnId="{ACAF4FC3-275B-4010-8ADD-824A2EE35CB0}">
      <dgm:prSet/>
      <dgm:spPr/>
      <dgm:t>
        <a:bodyPr/>
        <a:lstStyle/>
        <a:p>
          <a:endParaRPr lang="en-US"/>
        </a:p>
      </dgm:t>
    </dgm:pt>
    <dgm:pt modelId="{C74C62FD-E611-4370-ABD8-AA6A6C858A3D}" type="pres">
      <dgm:prSet presAssocID="{A9BB50FC-644B-4F13-BF1E-2C73AFDC505E}" presName="linear" presStyleCnt="0">
        <dgm:presLayoutVars>
          <dgm:dir/>
          <dgm:animLvl val="lvl"/>
          <dgm:resizeHandles val="exact"/>
        </dgm:presLayoutVars>
      </dgm:prSet>
      <dgm:spPr/>
    </dgm:pt>
    <dgm:pt modelId="{8918B256-2A27-4AEE-8B8F-26ACBE613F05}" type="pres">
      <dgm:prSet presAssocID="{3DC3B7D3-D1F0-4887-8A1D-5B135DA097AB}" presName="parentLin" presStyleCnt="0"/>
      <dgm:spPr/>
    </dgm:pt>
    <dgm:pt modelId="{01D6F6CF-8C81-41B7-8E6F-D14C25CD2389}" type="pres">
      <dgm:prSet presAssocID="{3DC3B7D3-D1F0-4887-8A1D-5B135DA097AB}" presName="parentLeftMargin" presStyleLbl="node1" presStyleIdx="0" presStyleCnt="1"/>
      <dgm:spPr/>
    </dgm:pt>
    <dgm:pt modelId="{6398A10C-5C19-4D74-9376-5E33EC2F5E2A}" type="pres">
      <dgm:prSet presAssocID="{3DC3B7D3-D1F0-4887-8A1D-5B135DA097AB}" presName="parentText" presStyleLbl="node1" presStyleIdx="0" presStyleCnt="1" custScaleY="35389" custLinFactNeighborX="16222" custLinFactNeighborY="-14017">
        <dgm:presLayoutVars>
          <dgm:chMax val="0"/>
          <dgm:bulletEnabled val="1"/>
        </dgm:presLayoutVars>
      </dgm:prSet>
      <dgm:spPr/>
    </dgm:pt>
    <dgm:pt modelId="{56C5968F-610B-4019-B78B-4F0871A2764D}" type="pres">
      <dgm:prSet presAssocID="{3DC3B7D3-D1F0-4887-8A1D-5B135DA097AB}" presName="negativeSpace" presStyleCnt="0"/>
      <dgm:spPr/>
    </dgm:pt>
    <dgm:pt modelId="{5C132B48-774E-4E8B-BB37-7767D7264407}" type="pres">
      <dgm:prSet presAssocID="{3DC3B7D3-D1F0-4887-8A1D-5B135DA097AB}" presName="childText" presStyleLbl="conFgAcc1" presStyleIdx="0" presStyleCnt="1" custScaleY="70570" custLinFactNeighborY="49193">
        <dgm:presLayoutVars>
          <dgm:bulletEnabled val="1"/>
        </dgm:presLayoutVars>
      </dgm:prSet>
      <dgm:spPr/>
    </dgm:pt>
  </dgm:ptLst>
  <dgm:cxnLst>
    <dgm:cxn modelId="{9AF4E927-F237-469B-AE9A-E58895BA9121}" type="presOf" srcId="{AF5D5649-7FBF-4608-A7CD-1A5D605F6E06}" destId="{5C132B48-774E-4E8B-BB37-7767D7264407}" srcOrd="0" destOrd="1" presId="urn:microsoft.com/office/officeart/2005/8/layout/list1"/>
    <dgm:cxn modelId="{60D9D441-1EA8-4772-9541-3AF68BF63E4F}" type="presOf" srcId="{5193C71F-ECE3-46A4-B691-6F713C2981E7}" destId="{5C132B48-774E-4E8B-BB37-7767D7264407}" srcOrd="0" destOrd="2" presId="urn:microsoft.com/office/officeart/2005/8/layout/list1"/>
    <dgm:cxn modelId="{CCA79666-2896-41A3-971D-8C9D06F6F0AF}" srcId="{3DC3B7D3-D1F0-4887-8A1D-5B135DA097AB}" destId="{256788BB-65FF-4977-9495-75C79B6EE19B}" srcOrd="0" destOrd="0" parTransId="{1E91BA84-6BED-4515-81DB-5E1F8E1AEA29}" sibTransId="{B081AD4F-97D6-4A59-A4CC-12184F67BCF5}"/>
    <dgm:cxn modelId="{F3C74749-3041-4EB2-940F-77D58D151BC9}" type="presOf" srcId="{A9BB50FC-644B-4F13-BF1E-2C73AFDC505E}" destId="{C74C62FD-E611-4370-ABD8-AA6A6C858A3D}" srcOrd="0" destOrd="0" presId="urn:microsoft.com/office/officeart/2005/8/layout/list1"/>
    <dgm:cxn modelId="{8C65CF70-8489-4ADF-849C-2AEDAC1CABE3}" type="presOf" srcId="{3DC3B7D3-D1F0-4887-8A1D-5B135DA097AB}" destId="{01D6F6CF-8C81-41B7-8E6F-D14C25CD2389}" srcOrd="0" destOrd="0" presId="urn:microsoft.com/office/officeart/2005/8/layout/list1"/>
    <dgm:cxn modelId="{11948787-5E90-4EB9-9CC6-9927FC3220D4}" type="presOf" srcId="{256788BB-65FF-4977-9495-75C79B6EE19B}" destId="{5C132B48-774E-4E8B-BB37-7767D7264407}" srcOrd="0" destOrd="0" presId="urn:microsoft.com/office/officeart/2005/8/layout/list1"/>
    <dgm:cxn modelId="{ACAF4FC3-275B-4010-8ADD-824A2EE35CB0}" srcId="{3DC3B7D3-D1F0-4887-8A1D-5B135DA097AB}" destId="{5193C71F-ECE3-46A4-B691-6F713C2981E7}" srcOrd="2" destOrd="0" parTransId="{184A36D4-FC1B-43F0-B6FA-8859D0B52660}" sibTransId="{F0043041-1E7A-4234-AD08-7442838FE0DF}"/>
    <dgm:cxn modelId="{97516AE2-3C7A-41E5-8C33-8D94DFDD10DC}" srcId="{3DC3B7D3-D1F0-4887-8A1D-5B135DA097AB}" destId="{AF5D5649-7FBF-4608-A7CD-1A5D605F6E06}" srcOrd="1" destOrd="0" parTransId="{E1E24BA9-3508-4910-94B3-FED2EE3D7B88}" sibTransId="{038C1B57-081E-4177-9B56-3EB4CE69DA4E}"/>
    <dgm:cxn modelId="{385823F6-11AD-4661-8052-1E6201BE5D2F}" srcId="{A9BB50FC-644B-4F13-BF1E-2C73AFDC505E}" destId="{3DC3B7D3-D1F0-4887-8A1D-5B135DA097AB}" srcOrd="0" destOrd="0" parTransId="{095A7314-878C-4BF9-8EE9-3D91802218D3}" sibTransId="{AD231E63-ADC8-4507-91AE-E9DF77FC4F3A}"/>
    <dgm:cxn modelId="{B67187FF-0777-4AF0-906B-C2B736EEF3B8}" type="presOf" srcId="{3DC3B7D3-D1F0-4887-8A1D-5B135DA097AB}" destId="{6398A10C-5C19-4D74-9376-5E33EC2F5E2A}" srcOrd="1" destOrd="0" presId="urn:microsoft.com/office/officeart/2005/8/layout/list1"/>
    <dgm:cxn modelId="{523B5B59-50EA-4FCD-BB25-56A9BCC6DBB4}" type="presParOf" srcId="{C74C62FD-E611-4370-ABD8-AA6A6C858A3D}" destId="{8918B256-2A27-4AEE-8B8F-26ACBE613F05}" srcOrd="0" destOrd="0" presId="urn:microsoft.com/office/officeart/2005/8/layout/list1"/>
    <dgm:cxn modelId="{FE08E108-CA8E-459A-ADC9-63214F06E16F}" type="presParOf" srcId="{8918B256-2A27-4AEE-8B8F-26ACBE613F05}" destId="{01D6F6CF-8C81-41B7-8E6F-D14C25CD2389}" srcOrd="0" destOrd="0" presId="urn:microsoft.com/office/officeart/2005/8/layout/list1"/>
    <dgm:cxn modelId="{4B0D34B4-E4FB-4291-BFB6-FC5B91B48ED0}" type="presParOf" srcId="{8918B256-2A27-4AEE-8B8F-26ACBE613F05}" destId="{6398A10C-5C19-4D74-9376-5E33EC2F5E2A}" srcOrd="1" destOrd="0" presId="urn:microsoft.com/office/officeart/2005/8/layout/list1"/>
    <dgm:cxn modelId="{7DF6790B-AB98-4F3E-9347-0B9C137CD2FF}" type="presParOf" srcId="{C74C62FD-E611-4370-ABD8-AA6A6C858A3D}" destId="{56C5968F-610B-4019-B78B-4F0871A2764D}" srcOrd="1" destOrd="0" presId="urn:microsoft.com/office/officeart/2005/8/layout/list1"/>
    <dgm:cxn modelId="{006B6DD8-3A77-4ED3-A49C-7633A6452125}" type="presParOf" srcId="{C74C62FD-E611-4370-ABD8-AA6A6C858A3D}" destId="{5C132B48-774E-4E8B-BB37-7767D7264407}"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6EFBA2-D751-4CC1-B234-76B6E4B3FE7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F2E0A69-FD20-4EEB-9DE7-2630B0BFA48F}">
      <dgm:prSet custT="1"/>
      <dgm:spPr/>
      <dgm:t>
        <a:bodyPr/>
        <a:lstStyle/>
        <a:p>
          <a:r>
            <a:rPr lang="en-US" sz="2400" b="1" i="0" dirty="0"/>
            <a:t>Nightly Rates:</a:t>
          </a:r>
          <a:endParaRPr lang="en-US" sz="2400" dirty="0"/>
        </a:p>
      </dgm:t>
    </dgm:pt>
    <dgm:pt modelId="{EA0D08DE-EE5A-4061-8E52-387C1DEE7777}" type="parTrans" cxnId="{1134B9BA-7BE4-4A69-B00A-0DAB095BF540}">
      <dgm:prSet/>
      <dgm:spPr/>
      <dgm:t>
        <a:bodyPr/>
        <a:lstStyle/>
        <a:p>
          <a:endParaRPr lang="en-US" sz="2000"/>
        </a:p>
      </dgm:t>
    </dgm:pt>
    <dgm:pt modelId="{434ED6EF-1F1F-4D49-AF69-C662DF1228FF}" type="sibTrans" cxnId="{1134B9BA-7BE4-4A69-B00A-0DAB095BF540}">
      <dgm:prSet/>
      <dgm:spPr/>
      <dgm:t>
        <a:bodyPr/>
        <a:lstStyle/>
        <a:p>
          <a:endParaRPr lang="en-US" sz="2000"/>
        </a:p>
      </dgm:t>
    </dgm:pt>
    <dgm:pt modelId="{D18B6541-D1FE-4135-A1C4-C83EB0B0D364}">
      <dgm:prSet custT="1"/>
      <dgm:spPr/>
      <dgm:t>
        <a:bodyPr/>
        <a:lstStyle/>
        <a:p>
          <a:r>
            <a:rPr lang="en-US" sz="1800" b="0" i="0" dirty="0"/>
            <a:t>The difference between predicated nightly rates and actual nightly rates was calculated for each neighborhood, revealing variations across regions.</a:t>
          </a:r>
          <a:endParaRPr lang="en-US" sz="1800" dirty="0"/>
        </a:p>
      </dgm:t>
    </dgm:pt>
    <dgm:pt modelId="{3A75733C-B4FF-490C-9FEE-2464266A36EB}" type="parTrans" cxnId="{4BA1ADF5-5C81-42E8-81FA-36606533E574}">
      <dgm:prSet/>
      <dgm:spPr/>
      <dgm:t>
        <a:bodyPr/>
        <a:lstStyle/>
        <a:p>
          <a:endParaRPr lang="en-US" sz="2000"/>
        </a:p>
      </dgm:t>
    </dgm:pt>
    <dgm:pt modelId="{4092D664-3B5E-4B2C-B49F-4E43E8A9B33E}" type="sibTrans" cxnId="{4BA1ADF5-5C81-42E8-81FA-36606533E574}">
      <dgm:prSet/>
      <dgm:spPr/>
      <dgm:t>
        <a:bodyPr/>
        <a:lstStyle/>
        <a:p>
          <a:endParaRPr lang="en-US" sz="2000"/>
        </a:p>
      </dgm:t>
    </dgm:pt>
    <dgm:pt modelId="{4B2BD04B-FCAE-4079-A36F-4E535C6AF5CD}">
      <dgm:prSet custT="1"/>
      <dgm:spPr/>
      <dgm:t>
        <a:bodyPr/>
        <a:lstStyle/>
        <a:p>
          <a:r>
            <a:rPr lang="en-US" sz="2400" b="1" i="0"/>
            <a:t>Overpriced Neighborhoods:</a:t>
          </a:r>
          <a:endParaRPr lang="en-US" sz="2400"/>
        </a:p>
      </dgm:t>
    </dgm:pt>
    <dgm:pt modelId="{E82DDFF2-0A9C-4AE5-B11E-5A9E06425DC5}" type="parTrans" cxnId="{8E6269AF-5040-49D7-A7A2-B1B105CA7846}">
      <dgm:prSet/>
      <dgm:spPr/>
      <dgm:t>
        <a:bodyPr/>
        <a:lstStyle/>
        <a:p>
          <a:endParaRPr lang="en-US" sz="2000"/>
        </a:p>
      </dgm:t>
    </dgm:pt>
    <dgm:pt modelId="{3333AC82-67CA-41EF-B25C-267E91CCE31E}" type="sibTrans" cxnId="{8E6269AF-5040-49D7-A7A2-B1B105CA7846}">
      <dgm:prSet/>
      <dgm:spPr/>
      <dgm:t>
        <a:bodyPr/>
        <a:lstStyle/>
        <a:p>
          <a:endParaRPr lang="en-US" sz="2000"/>
        </a:p>
      </dgm:t>
    </dgm:pt>
    <dgm:pt modelId="{FAC4956A-B666-4B26-8DE5-D5CD71CE8F7F}">
      <dgm:prSet custT="1"/>
      <dgm:spPr/>
      <dgm:t>
        <a:bodyPr/>
        <a:lstStyle/>
        <a:p>
          <a:pPr rtl="0"/>
          <a:r>
            <a:rPr lang="en-US" sz="1800" b="0" i="0"/>
            <a:t>The analysis identified several neighborhoods where the average nightly rates exceed the overall average. Notable overpriced neighborhoods include </a:t>
          </a:r>
          <a:r>
            <a:rPr lang="en-US" sz="1800" b="0" i="0">
              <a:latin typeface="Franklin Gothic Medium" panose="020B0603020102020204"/>
            </a:rPr>
            <a:t>Back Bay</a:t>
          </a:r>
          <a:r>
            <a:rPr lang="en-US" sz="1800" b="0" i="0"/>
            <a:t>.</a:t>
          </a:r>
          <a:endParaRPr lang="en-US" sz="1800"/>
        </a:p>
      </dgm:t>
    </dgm:pt>
    <dgm:pt modelId="{6A575685-5006-4A5C-B7D9-01B9F941D36D}" type="parTrans" cxnId="{0BE076DA-25FF-425E-A0D8-81F75EFC66BA}">
      <dgm:prSet/>
      <dgm:spPr/>
      <dgm:t>
        <a:bodyPr/>
        <a:lstStyle/>
        <a:p>
          <a:endParaRPr lang="en-US" sz="2000"/>
        </a:p>
      </dgm:t>
    </dgm:pt>
    <dgm:pt modelId="{3594D840-FF65-48E8-A76A-694621D81FAE}" type="sibTrans" cxnId="{0BE076DA-25FF-425E-A0D8-81F75EFC66BA}">
      <dgm:prSet/>
      <dgm:spPr/>
      <dgm:t>
        <a:bodyPr/>
        <a:lstStyle/>
        <a:p>
          <a:endParaRPr lang="en-US" sz="2000"/>
        </a:p>
      </dgm:t>
    </dgm:pt>
    <dgm:pt modelId="{0577B8D3-FC21-41BD-B553-FE616B3C6DEE}">
      <dgm:prSet custT="1"/>
      <dgm:spPr/>
      <dgm:t>
        <a:bodyPr/>
        <a:lstStyle/>
        <a:p>
          <a:r>
            <a:rPr lang="en-US" sz="2400" b="1" i="0"/>
            <a:t>Underpriced Neighborhoods:</a:t>
          </a:r>
          <a:endParaRPr lang="en-US" sz="2400"/>
        </a:p>
      </dgm:t>
    </dgm:pt>
    <dgm:pt modelId="{416197EE-54FA-45FE-8979-A887BD6E8A69}" type="parTrans" cxnId="{9D44AA42-6A09-4FF5-8B6D-1516941B8B35}">
      <dgm:prSet/>
      <dgm:spPr/>
      <dgm:t>
        <a:bodyPr/>
        <a:lstStyle/>
        <a:p>
          <a:endParaRPr lang="en-US" sz="2000"/>
        </a:p>
      </dgm:t>
    </dgm:pt>
    <dgm:pt modelId="{DDD22DA0-D055-48F1-92E9-D8B1112F87DF}" type="sibTrans" cxnId="{9D44AA42-6A09-4FF5-8B6D-1516941B8B35}">
      <dgm:prSet/>
      <dgm:spPr/>
      <dgm:t>
        <a:bodyPr/>
        <a:lstStyle/>
        <a:p>
          <a:endParaRPr lang="en-US" sz="2000"/>
        </a:p>
      </dgm:t>
    </dgm:pt>
    <dgm:pt modelId="{9648319C-054C-4FAA-A792-A4997B8ED472}">
      <dgm:prSet custT="1"/>
      <dgm:spPr/>
      <dgm:t>
        <a:bodyPr/>
        <a:lstStyle/>
        <a:p>
          <a:r>
            <a:rPr lang="en-US" sz="1800" b="0" i="0"/>
            <a:t>Conversely, some neighborhoods display lower average nightly rates, indicating potential opportunities for travelers. </a:t>
          </a:r>
          <a:r>
            <a:rPr lang="en-US" sz="1800" b="0" i="0">
              <a:latin typeface="Franklin Gothic Medium" panose="020B0603020102020204"/>
            </a:rPr>
            <a:t>Downtown</a:t>
          </a:r>
          <a:r>
            <a:rPr lang="en-US" sz="1800" b="0" i="0"/>
            <a:t> </a:t>
          </a:r>
          <a:r>
            <a:rPr lang="en-US" sz="1800" b="0" i="0">
              <a:latin typeface="Franklin Gothic Medium" panose="020B0603020102020204"/>
            </a:rPr>
            <a:t>falling</a:t>
          </a:r>
          <a:r>
            <a:rPr lang="en-US" sz="1800" b="0" i="0"/>
            <a:t> into this category.</a:t>
          </a:r>
          <a:endParaRPr lang="en-US" sz="1800"/>
        </a:p>
      </dgm:t>
    </dgm:pt>
    <dgm:pt modelId="{8C924B50-DEF5-4B61-B7C2-72D0E6519E7E}" type="parTrans" cxnId="{D056A427-5BDF-4F13-B231-872D2D7561FD}">
      <dgm:prSet/>
      <dgm:spPr/>
      <dgm:t>
        <a:bodyPr/>
        <a:lstStyle/>
        <a:p>
          <a:endParaRPr lang="en-US" sz="2000"/>
        </a:p>
      </dgm:t>
    </dgm:pt>
    <dgm:pt modelId="{6CA2FB56-1DE7-4FE4-9841-4BEBF02F565F}" type="sibTrans" cxnId="{D056A427-5BDF-4F13-B231-872D2D7561FD}">
      <dgm:prSet/>
      <dgm:spPr/>
      <dgm:t>
        <a:bodyPr/>
        <a:lstStyle/>
        <a:p>
          <a:endParaRPr lang="en-US" sz="2000"/>
        </a:p>
      </dgm:t>
    </dgm:pt>
    <dgm:pt modelId="{869CA28B-DB94-4F55-B56C-1959FB13EC18}" type="pres">
      <dgm:prSet presAssocID="{A26EFBA2-D751-4CC1-B234-76B6E4B3FE75}" presName="linear" presStyleCnt="0">
        <dgm:presLayoutVars>
          <dgm:animLvl val="lvl"/>
          <dgm:resizeHandles val="exact"/>
        </dgm:presLayoutVars>
      </dgm:prSet>
      <dgm:spPr/>
    </dgm:pt>
    <dgm:pt modelId="{728DF520-48BC-4DD4-964F-D6FCBF04ACA8}" type="pres">
      <dgm:prSet presAssocID="{8F2E0A69-FD20-4EEB-9DE7-2630B0BFA48F}" presName="parentText" presStyleLbl="node1" presStyleIdx="0" presStyleCnt="3" custScaleY="54319">
        <dgm:presLayoutVars>
          <dgm:chMax val="0"/>
          <dgm:bulletEnabled val="1"/>
        </dgm:presLayoutVars>
      </dgm:prSet>
      <dgm:spPr/>
    </dgm:pt>
    <dgm:pt modelId="{3D6E6126-5940-4EFC-921E-6E352AA12FAB}" type="pres">
      <dgm:prSet presAssocID="{8F2E0A69-FD20-4EEB-9DE7-2630B0BFA48F}" presName="childText" presStyleLbl="revTx" presStyleIdx="0" presStyleCnt="3">
        <dgm:presLayoutVars>
          <dgm:bulletEnabled val="1"/>
        </dgm:presLayoutVars>
      </dgm:prSet>
      <dgm:spPr/>
    </dgm:pt>
    <dgm:pt modelId="{2A2F5E9C-2CAD-4908-B737-D6CD672DDA39}" type="pres">
      <dgm:prSet presAssocID="{4B2BD04B-FCAE-4079-A36F-4E535C6AF5CD}" presName="parentText" presStyleLbl="node1" presStyleIdx="1" presStyleCnt="3" custScaleY="54319">
        <dgm:presLayoutVars>
          <dgm:chMax val="0"/>
          <dgm:bulletEnabled val="1"/>
        </dgm:presLayoutVars>
      </dgm:prSet>
      <dgm:spPr/>
    </dgm:pt>
    <dgm:pt modelId="{690717D7-E393-40EF-8316-C6B5EE6403A7}" type="pres">
      <dgm:prSet presAssocID="{4B2BD04B-FCAE-4079-A36F-4E535C6AF5CD}" presName="childText" presStyleLbl="revTx" presStyleIdx="1" presStyleCnt="3">
        <dgm:presLayoutVars>
          <dgm:bulletEnabled val="1"/>
        </dgm:presLayoutVars>
      </dgm:prSet>
      <dgm:spPr/>
    </dgm:pt>
    <dgm:pt modelId="{520BAEA0-E681-4246-B510-24C1583D61EB}" type="pres">
      <dgm:prSet presAssocID="{0577B8D3-FC21-41BD-B553-FE616B3C6DEE}" presName="parentText" presStyleLbl="node1" presStyleIdx="2" presStyleCnt="3" custScaleY="54319">
        <dgm:presLayoutVars>
          <dgm:chMax val="0"/>
          <dgm:bulletEnabled val="1"/>
        </dgm:presLayoutVars>
      </dgm:prSet>
      <dgm:spPr/>
    </dgm:pt>
    <dgm:pt modelId="{22C3F7EC-6C32-4FFA-B08D-2A385A084E23}" type="pres">
      <dgm:prSet presAssocID="{0577B8D3-FC21-41BD-B553-FE616B3C6DEE}" presName="childText" presStyleLbl="revTx" presStyleIdx="2" presStyleCnt="3">
        <dgm:presLayoutVars>
          <dgm:bulletEnabled val="1"/>
        </dgm:presLayoutVars>
      </dgm:prSet>
      <dgm:spPr/>
    </dgm:pt>
  </dgm:ptLst>
  <dgm:cxnLst>
    <dgm:cxn modelId="{487F0008-288F-4541-8B1D-DB04B398EA4E}" type="presOf" srcId="{A26EFBA2-D751-4CC1-B234-76B6E4B3FE75}" destId="{869CA28B-DB94-4F55-B56C-1959FB13EC18}" srcOrd="0" destOrd="0" presId="urn:microsoft.com/office/officeart/2005/8/layout/vList2"/>
    <dgm:cxn modelId="{D056A427-5BDF-4F13-B231-872D2D7561FD}" srcId="{0577B8D3-FC21-41BD-B553-FE616B3C6DEE}" destId="{9648319C-054C-4FAA-A792-A4997B8ED472}" srcOrd="0" destOrd="0" parTransId="{8C924B50-DEF5-4B61-B7C2-72D0E6519E7E}" sibTransId="{6CA2FB56-1DE7-4FE4-9841-4BEBF02F565F}"/>
    <dgm:cxn modelId="{A897733F-CBD0-458B-9105-58E191D64B09}" type="presOf" srcId="{0577B8D3-FC21-41BD-B553-FE616B3C6DEE}" destId="{520BAEA0-E681-4246-B510-24C1583D61EB}" srcOrd="0" destOrd="0" presId="urn:microsoft.com/office/officeart/2005/8/layout/vList2"/>
    <dgm:cxn modelId="{9D44AA42-6A09-4FF5-8B6D-1516941B8B35}" srcId="{A26EFBA2-D751-4CC1-B234-76B6E4B3FE75}" destId="{0577B8D3-FC21-41BD-B553-FE616B3C6DEE}" srcOrd="2" destOrd="0" parTransId="{416197EE-54FA-45FE-8979-A887BD6E8A69}" sibTransId="{DDD22DA0-D055-48F1-92E9-D8B1112F87DF}"/>
    <dgm:cxn modelId="{772E6D64-AC4A-439F-AF58-199ED814C1E8}" type="presOf" srcId="{D18B6541-D1FE-4135-A1C4-C83EB0B0D364}" destId="{3D6E6126-5940-4EFC-921E-6E352AA12FAB}" srcOrd="0" destOrd="0" presId="urn:microsoft.com/office/officeart/2005/8/layout/vList2"/>
    <dgm:cxn modelId="{F7C1866A-DE8E-4EFF-B808-BB7840C9CCFC}" type="presOf" srcId="{FAC4956A-B666-4B26-8DE5-D5CD71CE8F7F}" destId="{690717D7-E393-40EF-8316-C6B5EE6403A7}" srcOrd="0" destOrd="0" presId="urn:microsoft.com/office/officeart/2005/8/layout/vList2"/>
    <dgm:cxn modelId="{9DE60259-BAB0-4E46-8754-D4DFF977FD1F}" type="presOf" srcId="{8F2E0A69-FD20-4EEB-9DE7-2630B0BFA48F}" destId="{728DF520-48BC-4DD4-964F-D6FCBF04ACA8}" srcOrd="0" destOrd="0" presId="urn:microsoft.com/office/officeart/2005/8/layout/vList2"/>
    <dgm:cxn modelId="{3859ED85-13A8-4261-B167-80BC3DE20468}" type="presOf" srcId="{4B2BD04B-FCAE-4079-A36F-4E535C6AF5CD}" destId="{2A2F5E9C-2CAD-4908-B737-D6CD672DDA39}" srcOrd="0" destOrd="0" presId="urn:microsoft.com/office/officeart/2005/8/layout/vList2"/>
    <dgm:cxn modelId="{8E6269AF-5040-49D7-A7A2-B1B105CA7846}" srcId="{A26EFBA2-D751-4CC1-B234-76B6E4B3FE75}" destId="{4B2BD04B-FCAE-4079-A36F-4E535C6AF5CD}" srcOrd="1" destOrd="0" parTransId="{E82DDFF2-0A9C-4AE5-B11E-5A9E06425DC5}" sibTransId="{3333AC82-67CA-41EF-B25C-267E91CCE31E}"/>
    <dgm:cxn modelId="{1134B9BA-7BE4-4A69-B00A-0DAB095BF540}" srcId="{A26EFBA2-D751-4CC1-B234-76B6E4B3FE75}" destId="{8F2E0A69-FD20-4EEB-9DE7-2630B0BFA48F}" srcOrd="0" destOrd="0" parTransId="{EA0D08DE-EE5A-4061-8E52-387C1DEE7777}" sibTransId="{434ED6EF-1F1F-4D49-AF69-C662DF1228FF}"/>
    <dgm:cxn modelId="{D036B0BC-EA48-471A-8964-EE7E8FE4693D}" type="presOf" srcId="{9648319C-054C-4FAA-A792-A4997B8ED472}" destId="{22C3F7EC-6C32-4FFA-B08D-2A385A084E23}" srcOrd="0" destOrd="0" presId="urn:microsoft.com/office/officeart/2005/8/layout/vList2"/>
    <dgm:cxn modelId="{0BE076DA-25FF-425E-A0D8-81F75EFC66BA}" srcId="{4B2BD04B-FCAE-4079-A36F-4E535C6AF5CD}" destId="{FAC4956A-B666-4B26-8DE5-D5CD71CE8F7F}" srcOrd="0" destOrd="0" parTransId="{6A575685-5006-4A5C-B7D9-01B9F941D36D}" sibTransId="{3594D840-FF65-48E8-A76A-694621D81FAE}"/>
    <dgm:cxn modelId="{4BA1ADF5-5C81-42E8-81FA-36606533E574}" srcId="{8F2E0A69-FD20-4EEB-9DE7-2630B0BFA48F}" destId="{D18B6541-D1FE-4135-A1C4-C83EB0B0D364}" srcOrd="0" destOrd="0" parTransId="{3A75733C-B4FF-490C-9FEE-2464266A36EB}" sibTransId="{4092D664-3B5E-4B2C-B49F-4E43E8A9B33E}"/>
    <dgm:cxn modelId="{ECD0D1DE-C861-4910-A1F2-64A37729CB02}" type="presParOf" srcId="{869CA28B-DB94-4F55-B56C-1959FB13EC18}" destId="{728DF520-48BC-4DD4-964F-D6FCBF04ACA8}" srcOrd="0" destOrd="0" presId="urn:microsoft.com/office/officeart/2005/8/layout/vList2"/>
    <dgm:cxn modelId="{B83F16CE-E856-4196-BDF1-A5626EE7E9B7}" type="presParOf" srcId="{869CA28B-DB94-4F55-B56C-1959FB13EC18}" destId="{3D6E6126-5940-4EFC-921E-6E352AA12FAB}" srcOrd="1" destOrd="0" presId="urn:microsoft.com/office/officeart/2005/8/layout/vList2"/>
    <dgm:cxn modelId="{42E64DB9-F7FF-4E19-B04F-5BC1B1513687}" type="presParOf" srcId="{869CA28B-DB94-4F55-B56C-1959FB13EC18}" destId="{2A2F5E9C-2CAD-4908-B737-D6CD672DDA39}" srcOrd="2" destOrd="0" presId="urn:microsoft.com/office/officeart/2005/8/layout/vList2"/>
    <dgm:cxn modelId="{8C34FB35-00B4-49E4-82AA-0EA990D0801C}" type="presParOf" srcId="{869CA28B-DB94-4F55-B56C-1959FB13EC18}" destId="{690717D7-E393-40EF-8316-C6B5EE6403A7}" srcOrd="3" destOrd="0" presId="urn:microsoft.com/office/officeart/2005/8/layout/vList2"/>
    <dgm:cxn modelId="{313ACA4A-145C-465B-9CD0-5397CA0C3EB0}" type="presParOf" srcId="{869CA28B-DB94-4F55-B56C-1959FB13EC18}" destId="{520BAEA0-E681-4246-B510-24C1583D61EB}" srcOrd="4" destOrd="0" presId="urn:microsoft.com/office/officeart/2005/8/layout/vList2"/>
    <dgm:cxn modelId="{494615E4-DA5F-4EB5-9DAE-A67E63652C11}" type="presParOf" srcId="{869CA28B-DB94-4F55-B56C-1959FB13EC18}" destId="{22C3F7EC-6C32-4FFA-B08D-2A385A084E2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286953D-EF4B-432A-8DE1-38D5D8617D9E}" type="doc">
      <dgm:prSet loTypeId="urn:microsoft.com/office/officeart/2008/layout/PictureStrips" loCatId="list" qsTypeId="urn:microsoft.com/office/officeart/2005/8/quickstyle/simple1" qsCatId="simple" csTypeId="urn:microsoft.com/office/officeart/2005/8/colors/accent3_2" csCatId="accent3" phldr="1"/>
      <dgm:spPr/>
      <dgm:t>
        <a:bodyPr/>
        <a:lstStyle/>
        <a:p>
          <a:endParaRPr lang="en-US"/>
        </a:p>
      </dgm:t>
    </dgm:pt>
    <dgm:pt modelId="{033F93BD-4A57-470E-AC34-710F8A9295FF}">
      <dgm:prSet custT="1"/>
      <dgm:spPr/>
      <dgm:t>
        <a:bodyPr/>
        <a:lstStyle/>
        <a:p>
          <a:pPr>
            <a:defRPr b="1"/>
          </a:pPr>
          <a:r>
            <a:rPr lang="en-US" sz="2000" b="1" i="0" dirty="0"/>
            <a:t>Pricing Adjustments:</a:t>
          </a:r>
          <a:endParaRPr lang="en-US" sz="2000" dirty="0"/>
        </a:p>
      </dgm:t>
    </dgm:pt>
    <dgm:pt modelId="{295FC5EA-C246-4F6D-B4A9-3BF482691E59}" type="parTrans" cxnId="{7B3A9083-792D-4346-B5D3-D0DCA7EE83BD}">
      <dgm:prSet/>
      <dgm:spPr/>
      <dgm:t>
        <a:bodyPr/>
        <a:lstStyle/>
        <a:p>
          <a:endParaRPr lang="en-US"/>
        </a:p>
      </dgm:t>
    </dgm:pt>
    <dgm:pt modelId="{7D77EE27-FE01-4E4E-A987-1A60D0DE5ED7}" type="sibTrans" cxnId="{7B3A9083-792D-4346-B5D3-D0DCA7EE83BD}">
      <dgm:prSet/>
      <dgm:spPr/>
      <dgm:t>
        <a:bodyPr/>
        <a:lstStyle/>
        <a:p>
          <a:endParaRPr lang="en-US"/>
        </a:p>
      </dgm:t>
    </dgm:pt>
    <dgm:pt modelId="{BB5A6DDA-689A-4FB6-8031-AEC1745B8FD7}">
      <dgm:prSet custT="1"/>
      <dgm:spPr/>
      <dgm:t>
        <a:bodyPr/>
        <a:lstStyle/>
        <a:p>
          <a:r>
            <a:rPr lang="en-US" sz="1800" b="0" i="0" dirty="0"/>
            <a:t>Property owners in overpriced neighborhoods might consider adjusting their rates during high-demand seasons to remain competitive.</a:t>
          </a:r>
          <a:endParaRPr lang="en-US" sz="1800" dirty="0"/>
        </a:p>
      </dgm:t>
    </dgm:pt>
    <dgm:pt modelId="{672D46EA-27FD-43A7-B58F-324FDA2E769D}" type="parTrans" cxnId="{E9F7B171-A826-4411-B5CA-E3F380321887}">
      <dgm:prSet/>
      <dgm:spPr/>
      <dgm:t>
        <a:bodyPr/>
        <a:lstStyle/>
        <a:p>
          <a:endParaRPr lang="en-US"/>
        </a:p>
      </dgm:t>
    </dgm:pt>
    <dgm:pt modelId="{22BC5B3B-16A1-4FA7-A653-838E7261C85E}" type="sibTrans" cxnId="{E9F7B171-A826-4411-B5CA-E3F380321887}">
      <dgm:prSet/>
      <dgm:spPr/>
      <dgm:t>
        <a:bodyPr/>
        <a:lstStyle/>
        <a:p>
          <a:endParaRPr lang="en-US"/>
        </a:p>
      </dgm:t>
    </dgm:pt>
    <dgm:pt modelId="{0FF355F3-62BC-4F7B-8746-C1D68E5AED89}">
      <dgm:prSet custT="1"/>
      <dgm:spPr/>
      <dgm:t>
        <a:bodyPr/>
        <a:lstStyle/>
        <a:p>
          <a:pPr>
            <a:defRPr b="1"/>
          </a:pPr>
          <a:r>
            <a:rPr lang="en-US" sz="2000" b="1" i="0"/>
            <a:t>Marketing Strategies:</a:t>
          </a:r>
          <a:endParaRPr lang="en-US" sz="2000"/>
        </a:p>
      </dgm:t>
    </dgm:pt>
    <dgm:pt modelId="{B7514978-066A-4234-B4EC-31E47038CD8F}" type="parTrans" cxnId="{72F8BDFE-1079-416C-9E4A-F1B793E44D62}">
      <dgm:prSet/>
      <dgm:spPr/>
      <dgm:t>
        <a:bodyPr/>
        <a:lstStyle/>
        <a:p>
          <a:endParaRPr lang="en-US"/>
        </a:p>
      </dgm:t>
    </dgm:pt>
    <dgm:pt modelId="{98AF144F-5488-4A31-9760-7EFE3DF56E61}" type="sibTrans" cxnId="{72F8BDFE-1079-416C-9E4A-F1B793E44D62}">
      <dgm:prSet/>
      <dgm:spPr/>
      <dgm:t>
        <a:bodyPr/>
        <a:lstStyle/>
        <a:p>
          <a:endParaRPr lang="en-US"/>
        </a:p>
      </dgm:t>
    </dgm:pt>
    <dgm:pt modelId="{52805828-576F-45F1-9C4E-4511D9F2B8D1}">
      <dgm:prSet custT="1"/>
      <dgm:spPr/>
      <dgm:t>
        <a:bodyPr/>
        <a:lstStyle/>
        <a:p>
          <a:r>
            <a:rPr lang="en-US" sz="1800" b="0" i="0" dirty="0"/>
            <a:t>Owners in underpriced neighborhoods could leverage their pricing advantage in marketing campaigns to attract cost-conscious travelers.</a:t>
          </a:r>
          <a:endParaRPr lang="en-US" sz="1800" dirty="0"/>
        </a:p>
      </dgm:t>
    </dgm:pt>
    <dgm:pt modelId="{334E762B-9979-423B-97C4-BD69D40BE996}" type="parTrans" cxnId="{9C2477F9-813D-4DFC-8708-0BCC8FD8151C}">
      <dgm:prSet/>
      <dgm:spPr/>
      <dgm:t>
        <a:bodyPr/>
        <a:lstStyle/>
        <a:p>
          <a:endParaRPr lang="en-US"/>
        </a:p>
      </dgm:t>
    </dgm:pt>
    <dgm:pt modelId="{CDF66EAF-9BA7-4C24-ACC4-15166A9657E5}" type="sibTrans" cxnId="{9C2477F9-813D-4DFC-8708-0BCC8FD8151C}">
      <dgm:prSet/>
      <dgm:spPr/>
      <dgm:t>
        <a:bodyPr/>
        <a:lstStyle/>
        <a:p>
          <a:endParaRPr lang="en-US"/>
        </a:p>
      </dgm:t>
    </dgm:pt>
    <dgm:pt modelId="{EF714841-5FD1-44FA-AD3F-E21F90548B03}" type="pres">
      <dgm:prSet presAssocID="{3286953D-EF4B-432A-8DE1-38D5D8617D9E}" presName="Name0" presStyleCnt="0">
        <dgm:presLayoutVars>
          <dgm:dir/>
          <dgm:resizeHandles val="exact"/>
        </dgm:presLayoutVars>
      </dgm:prSet>
      <dgm:spPr/>
    </dgm:pt>
    <dgm:pt modelId="{2F94F63C-542D-4272-A895-EF188A25C6DD}" type="pres">
      <dgm:prSet presAssocID="{033F93BD-4A57-470E-AC34-710F8A9295FF}" presName="composite" presStyleCnt="0"/>
      <dgm:spPr/>
    </dgm:pt>
    <dgm:pt modelId="{96E3D1F8-59A5-4278-84BD-727F0EB289BE}" type="pres">
      <dgm:prSet presAssocID="{033F93BD-4A57-470E-AC34-710F8A9295FF}" presName="rect1" presStyleLbl="trAlignAcc1" presStyleIdx="0" presStyleCnt="2" custScaleX="101419" custScaleY="85564">
        <dgm:presLayoutVars>
          <dgm:bulletEnabled val="1"/>
        </dgm:presLayoutVars>
      </dgm:prSet>
      <dgm:spPr/>
    </dgm:pt>
    <dgm:pt modelId="{7D357BFD-2784-41F1-B25C-143DAE28C475}" type="pres">
      <dgm:prSet presAssocID="{033F93BD-4A57-470E-AC34-710F8A9295FF}" presName="rect2" presStyleLbl="fgImgPlace1" presStyleIdx="0" presStyleCnt="2" custScaleX="75244" custScaleY="40533" custLinFactNeighborX="17082" custLinFactNeighborY="-6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ty"/>
        </a:ext>
      </dgm:extLst>
    </dgm:pt>
    <dgm:pt modelId="{3D5AABEE-2E1B-4374-B0D9-1DB503084F16}" type="pres">
      <dgm:prSet presAssocID="{7D77EE27-FE01-4E4E-A987-1A60D0DE5ED7}" presName="sibTrans" presStyleCnt="0"/>
      <dgm:spPr/>
    </dgm:pt>
    <dgm:pt modelId="{452D2D5E-B1C8-4EAC-9CBB-3A3F8201A63C}" type="pres">
      <dgm:prSet presAssocID="{0FF355F3-62BC-4F7B-8746-C1D68E5AED89}" presName="composite" presStyleCnt="0"/>
      <dgm:spPr/>
    </dgm:pt>
    <dgm:pt modelId="{495EA4CE-DE06-4250-8BE9-CB3B111A7BCD}" type="pres">
      <dgm:prSet presAssocID="{0FF355F3-62BC-4F7B-8746-C1D68E5AED89}" presName="rect1" presStyleLbl="trAlignAcc1" presStyleIdx="1" presStyleCnt="2" custScaleX="101419" custScaleY="85564" custLinFactNeighborY="-634">
        <dgm:presLayoutVars>
          <dgm:bulletEnabled val="1"/>
        </dgm:presLayoutVars>
      </dgm:prSet>
      <dgm:spPr/>
    </dgm:pt>
    <dgm:pt modelId="{98CAC963-1127-4ED9-9C7C-EEDCF2CD5064}" type="pres">
      <dgm:prSet presAssocID="{0FF355F3-62BC-4F7B-8746-C1D68E5AED89}" presName="rect2" presStyleLbl="fgImgPlace1" presStyleIdx="1" presStyleCnt="2" custScaleX="75244" custScaleY="40533" custLinFactNeighborX="17082" custLinFactNeighborY="392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osk"/>
        </a:ext>
      </dgm:extLst>
    </dgm:pt>
  </dgm:ptLst>
  <dgm:cxnLst>
    <dgm:cxn modelId="{67A7CD0A-123C-4A96-B992-04BFDB4F6DC2}" type="presOf" srcId="{033F93BD-4A57-470E-AC34-710F8A9295FF}" destId="{96E3D1F8-59A5-4278-84BD-727F0EB289BE}" srcOrd="0" destOrd="0" presId="urn:microsoft.com/office/officeart/2008/layout/PictureStrips"/>
    <dgm:cxn modelId="{5FBD1214-4BD8-4C8B-B78D-F67699D137F8}" type="presOf" srcId="{BB5A6DDA-689A-4FB6-8031-AEC1745B8FD7}" destId="{96E3D1F8-59A5-4278-84BD-727F0EB289BE}" srcOrd="0" destOrd="1" presId="urn:microsoft.com/office/officeart/2008/layout/PictureStrips"/>
    <dgm:cxn modelId="{3BA13B1B-DE65-42B7-8482-1CB4AD5414CC}" type="presOf" srcId="{3286953D-EF4B-432A-8DE1-38D5D8617D9E}" destId="{EF714841-5FD1-44FA-AD3F-E21F90548B03}" srcOrd="0" destOrd="0" presId="urn:microsoft.com/office/officeart/2008/layout/PictureStrips"/>
    <dgm:cxn modelId="{36496738-5546-4913-AA58-66CFFF6C9546}" type="presOf" srcId="{0FF355F3-62BC-4F7B-8746-C1D68E5AED89}" destId="{495EA4CE-DE06-4250-8BE9-CB3B111A7BCD}" srcOrd="0" destOrd="0" presId="urn:microsoft.com/office/officeart/2008/layout/PictureStrips"/>
    <dgm:cxn modelId="{F07F7A4C-791F-4ACF-B70D-9710D8F74C13}" type="presOf" srcId="{52805828-576F-45F1-9C4E-4511D9F2B8D1}" destId="{495EA4CE-DE06-4250-8BE9-CB3B111A7BCD}" srcOrd="0" destOrd="1" presId="urn:microsoft.com/office/officeart/2008/layout/PictureStrips"/>
    <dgm:cxn modelId="{E9F7B171-A826-4411-B5CA-E3F380321887}" srcId="{033F93BD-4A57-470E-AC34-710F8A9295FF}" destId="{BB5A6DDA-689A-4FB6-8031-AEC1745B8FD7}" srcOrd="0" destOrd="0" parTransId="{672D46EA-27FD-43A7-B58F-324FDA2E769D}" sibTransId="{22BC5B3B-16A1-4FA7-A653-838E7261C85E}"/>
    <dgm:cxn modelId="{7B3A9083-792D-4346-B5D3-D0DCA7EE83BD}" srcId="{3286953D-EF4B-432A-8DE1-38D5D8617D9E}" destId="{033F93BD-4A57-470E-AC34-710F8A9295FF}" srcOrd="0" destOrd="0" parTransId="{295FC5EA-C246-4F6D-B4A9-3BF482691E59}" sibTransId="{7D77EE27-FE01-4E4E-A987-1A60D0DE5ED7}"/>
    <dgm:cxn modelId="{9C2477F9-813D-4DFC-8708-0BCC8FD8151C}" srcId="{0FF355F3-62BC-4F7B-8746-C1D68E5AED89}" destId="{52805828-576F-45F1-9C4E-4511D9F2B8D1}" srcOrd="0" destOrd="0" parTransId="{334E762B-9979-423B-97C4-BD69D40BE996}" sibTransId="{CDF66EAF-9BA7-4C24-ACC4-15166A9657E5}"/>
    <dgm:cxn modelId="{72F8BDFE-1079-416C-9E4A-F1B793E44D62}" srcId="{3286953D-EF4B-432A-8DE1-38D5D8617D9E}" destId="{0FF355F3-62BC-4F7B-8746-C1D68E5AED89}" srcOrd="1" destOrd="0" parTransId="{B7514978-066A-4234-B4EC-31E47038CD8F}" sibTransId="{98AF144F-5488-4A31-9760-7EFE3DF56E61}"/>
    <dgm:cxn modelId="{A3250636-9821-47B9-BC44-B0FD8EA26B40}" type="presParOf" srcId="{EF714841-5FD1-44FA-AD3F-E21F90548B03}" destId="{2F94F63C-542D-4272-A895-EF188A25C6DD}" srcOrd="0" destOrd="0" presId="urn:microsoft.com/office/officeart/2008/layout/PictureStrips"/>
    <dgm:cxn modelId="{13B483BD-270C-4338-AE51-FBB9B13AD133}" type="presParOf" srcId="{2F94F63C-542D-4272-A895-EF188A25C6DD}" destId="{96E3D1F8-59A5-4278-84BD-727F0EB289BE}" srcOrd="0" destOrd="0" presId="urn:microsoft.com/office/officeart/2008/layout/PictureStrips"/>
    <dgm:cxn modelId="{36D950FB-8C2A-4390-9E49-B4293D4EE940}" type="presParOf" srcId="{2F94F63C-542D-4272-A895-EF188A25C6DD}" destId="{7D357BFD-2784-41F1-B25C-143DAE28C475}" srcOrd="1" destOrd="0" presId="urn:microsoft.com/office/officeart/2008/layout/PictureStrips"/>
    <dgm:cxn modelId="{966FCEEF-D7BE-42CA-BCB0-5116F18458BF}" type="presParOf" srcId="{EF714841-5FD1-44FA-AD3F-E21F90548B03}" destId="{3D5AABEE-2E1B-4374-B0D9-1DB503084F16}" srcOrd="1" destOrd="0" presId="urn:microsoft.com/office/officeart/2008/layout/PictureStrips"/>
    <dgm:cxn modelId="{3E1A413D-E636-4597-A8C5-ABAFEA3D40A3}" type="presParOf" srcId="{EF714841-5FD1-44FA-AD3F-E21F90548B03}" destId="{452D2D5E-B1C8-4EAC-9CBB-3A3F8201A63C}" srcOrd="2" destOrd="0" presId="urn:microsoft.com/office/officeart/2008/layout/PictureStrips"/>
    <dgm:cxn modelId="{69BA2ED7-73FE-40A2-9FE6-79F836F36CA0}" type="presParOf" srcId="{452D2D5E-B1C8-4EAC-9CBB-3A3F8201A63C}" destId="{495EA4CE-DE06-4250-8BE9-CB3B111A7BCD}" srcOrd="0" destOrd="0" presId="urn:microsoft.com/office/officeart/2008/layout/PictureStrips"/>
    <dgm:cxn modelId="{2359A3C1-6EB1-404C-9E07-992E962E97FE}" type="presParOf" srcId="{452D2D5E-B1C8-4EAC-9CBB-3A3F8201A63C}" destId="{98CAC963-1127-4ED9-9C7C-EEDCF2CD5064}"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38A2BA-1CAC-42B2-A854-6C624137F86A}"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1293346-E849-44B7-8A70-52908EB1DE22}">
      <dgm:prSet custT="1"/>
      <dgm:spPr/>
      <dgm:t>
        <a:bodyPr/>
        <a:lstStyle/>
        <a:p>
          <a:pPr>
            <a:lnSpc>
              <a:spcPct val="100000"/>
            </a:lnSpc>
          </a:pPr>
          <a:r>
            <a:rPr lang="en-US" sz="1800" b="0" i="0" dirty="0"/>
            <a:t>Entire homes/apt attract higher rates (+$19.22).</a:t>
          </a:r>
          <a:endParaRPr lang="en-US" sz="1800" dirty="0"/>
        </a:p>
      </dgm:t>
    </dgm:pt>
    <dgm:pt modelId="{54C96DEC-768F-4FE2-AC9B-15FC59055CE7}" type="parTrans" cxnId="{88B2E20A-2FB6-4879-9546-F231DADA0441}">
      <dgm:prSet/>
      <dgm:spPr/>
      <dgm:t>
        <a:bodyPr/>
        <a:lstStyle/>
        <a:p>
          <a:endParaRPr lang="en-US" sz="2000"/>
        </a:p>
      </dgm:t>
    </dgm:pt>
    <dgm:pt modelId="{4E8F134E-8B8F-4B7E-B6E2-B08625812096}" type="sibTrans" cxnId="{88B2E20A-2FB6-4879-9546-F231DADA0441}">
      <dgm:prSet/>
      <dgm:spPr/>
      <dgm:t>
        <a:bodyPr/>
        <a:lstStyle/>
        <a:p>
          <a:endParaRPr lang="en-US" sz="2000"/>
        </a:p>
      </dgm:t>
    </dgm:pt>
    <dgm:pt modelId="{5BADBC2D-1CFE-4322-8EA9-00366393552E}">
      <dgm:prSet custT="1"/>
      <dgm:spPr/>
      <dgm:t>
        <a:bodyPr/>
        <a:lstStyle/>
        <a:p>
          <a:pPr>
            <a:lnSpc>
              <a:spcPct val="100000"/>
            </a:lnSpc>
          </a:pPr>
          <a:r>
            <a:rPr lang="en-US" sz="1800" b="0" i="0" dirty="0"/>
            <a:t>House listings tend to be priced lower </a:t>
          </a:r>
        </a:p>
        <a:p>
          <a:pPr>
            <a:lnSpc>
              <a:spcPct val="100000"/>
            </a:lnSpc>
          </a:pPr>
          <a:r>
            <a:rPr lang="en-US" sz="1800" b="0" i="0" dirty="0"/>
            <a:t>(-$24.04).</a:t>
          </a:r>
          <a:endParaRPr lang="en-US" sz="1800" dirty="0"/>
        </a:p>
      </dgm:t>
    </dgm:pt>
    <dgm:pt modelId="{3E74A36A-783A-4154-B8D0-49DBD21C3894}" type="parTrans" cxnId="{618521F8-07B4-48B3-AC4C-9E700E9AEE80}">
      <dgm:prSet/>
      <dgm:spPr/>
      <dgm:t>
        <a:bodyPr/>
        <a:lstStyle/>
        <a:p>
          <a:endParaRPr lang="en-US" sz="2000"/>
        </a:p>
      </dgm:t>
    </dgm:pt>
    <dgm:pt modelId="{64555920-9AD3-4C78-96CD-E5F770C3F4AD}" type="sibTrans" cxnId="{618521F8-07B4-48B3-AC4C-9E700E9AEE80}">
      <dgm:prSet/>
      <dgm:spPr/>
      <dgm:t>
        <a:bodyPr/>
        <a:lstStyle/>
        <a:p>
          <a:endParaRPr lang="en-US" sz="2000"/>
        </a:p>
      </dgm:t>
    </dgm:pt>
    <dgm:pt modelId="{CB14D6B1-1ABE-4D1F-A0E9-EFE5CB62FFFE}">
      <dgm:prSet custT="1"/>
      <dgm:spPr/>
      <dgm:t>
        <a:bodyPr/>
        <a:lstStyle/>
        <a:p>
          <a:pPr>
            <a:lnSpc>
              <a:spcPct val="100000"/>
            </a:lnSpc>
          </a:pPr>
          <a:r>
            <a:rPr lang="en-US" sz="1800" b="0" i="0"/>
            <a:t>Consider bathroom-bedroom ratio for optimal pricing (-$30.46).</a:t>
          </a:r>
          <a:endParaRPr lang="en-US" sz="1800"/>
        </a:p>
      </dgm:t>
    </dgm:pt>
    <dgm:pt modelId="{0279A875-5738-40C7-8C68-2F229812FE36}" type="parTrans" cxnId="{A8B68FBA-569F-4866-9934-6E26E3ECCE68}">
      <dgm:prSet/>
      <dgm:spPr/>
      <dgm:t>
        <a:bodyPr/>
        <a:lstStyle/>
        <a:p>
          <a:endParaRPr lang="en-US" sz="2000"/>
        </a:p>
      </dgm:t>
    </dgm:pt>
    <dgm:pt modelId="{2619829D-6B9F-4E05-BFAA-9F9E4083B245}" type="sibTrans" cxnId="{A8B68FBA-569F-4866-9934-6E26E3ECCE68}">
      <dgm:prSet/>
      <dgm:spPr/>
      <dgm:t>
        <a:bodyPr/>
        <a:lstStyle/>
        <a:p>
          <a:endParaRPr lang="en-US" sz="2000"/>
        </a:p>
      </dgm:t>
    </dgm:pt>
    <dgm:pt modelId="{40D2D5E3-33DC-479D-AFB8-91D237044F62}">
      <dgm:prSet custT="1"/>
      <dgm:spPr/>
      <dgm:t>
        <a:bodyPr/>
        <a:lstStyle/>
        <a:p>
          <a:pPr>
            <a:lnSpc>
              <a:spcPct val="100000"/>
            </a:lnSpc>
          </a:pPr>
          <a:r>
            <a:rPr lang="en-US" sz="1800" b="0" i="0"/>
            <a:t>Quality photos positively influence rates (+$23.47).</a:t>
          </a:r>
          <a:endParaRPr lang="en-US" sz="1800"/>
        </a:p>
      </dgm:t>
    </dgm:pt>
    <dgm:pt modelId="{08634897-0972-42EA-917C-0C0F1F40D21C}" type="parTrans" cxnId="{AED4FEA7-F749-4163-AA1B-5C421B2241BE}">
      <dgm:prSet/>
      <dgm:spPr/>
      <dgm:t>
        <a:bodyPr/>
        <a:lstStyle/>
        <a:p>
          <a:endParaRPr lang="en-US" sz="2000"/>
        </a:p>
      </dgm:t>
    </dgm:pt>
    <dgm:pt modelId="{7DAC76B6-6DE8-43E4-8D85-1D63F2BD93DB}" type="sibTrans" cxnId="{AED4FEA7-F749-4163-AA1B-5C421B2241BE}">
      <dgm:prSet/>
      <dgm:spPr/>
      <dgm:t>
        <a:bodyPr/>
        <a:lstStyle/>
        <a:p>
          <a:endParaRPr lang="en-US" sz="2000"/>
        </a:p>
      </dgm:t>
    </dgm:pt>
    <dgm:pt modelId="{83260DE2-21DA-4F5F-87F2-F531A417BF16}" type="pres">
      <dgm:prSet presAssocID="{B538A2BA-1CAC-42B2-A854-6C624137F86A}" presName="root" presStyleCnt="0">
        <dgm:presLayoutVars>
          <dgm:dir/>
          <dgm:resizeHandles val="exact"/>
        </dgm:presLayoutVars>
      </dgm:prSet>
      <dgm:spPr/>
    </dgm:pt>
    <dgm:pt modelId="{A91E8776-58C7-4229-AC30-39BC3C2A5F09}" type="pres">
      <dgm:prSet presAssocID="{01293346-E849-44B7-8A70-52908EB1DE22}" presName="compNode" presStyleCnt="0"/>
      <dgm:spPr/>
    </dgm:pt>
    <dgm:pt modelId="{C4EE8519-1174-4830-9F02-CC15C05C8983}" type="pres">
      <dgm:prSet presAssocID="{01293346-E849-44B7-8A70-52908EB1DE22}" presName="bgRect" presStyleLbl="bgShp" presStyleIdx="0" presStyleCnt="4"/>
      <dgm:spPr/>
    </dgm:pt>
    <dgm:pt modelId="{2698866D-F7B5-48B7-88D2-6E0B54283E36}" type="pres">
      <dgm:prSet presAssocID="{01293346-E849-44B7-8A70-52908EB1DE2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urban scene"/>
        </a:ext>
      </dgm:extLst>
    </dgm:pt>
    <dgm:pt modelId="{2B15857F-2C48-4C00-A02A-3AFAE9DEDDB4}" type="pres">
      <dgm:prSet presAssocID="{01293346-E849-44B7-8A70-52908EB1DE22}" presName="spaceRect" presStyleCnt="0"/>
      <dgm:spPr/>
    </dgm:pt>
    <dgm:pt modelId="{2D2945C3-AD2A-4371-B21C-9FC31EAF3416}" type="pres">
      <dgm:prSet presAssocID="{01293346-E849-44B7-8A70-52908EB1DE22}" presName="parTx" presStyleLbl="revTx" presStyleIdx="0" presStyleCnt="4">
        <dgm:presLayoutVars>
          <dgm:chMax val="0"/>
          <dgm:chPref val="0"/>
        </dgm:presLayoutVars>
      </dgm:prSet>
      <dgm:spPr/>
    </dgm:pt>
    <dgm:pt modelId="{9682B8B8-4FB8-4343-8F8A-4E452CB8C93F}" type="pres">
      <dgm:prSet presAssocID="{4E8F134E-8B8F-4B7E-B6E2-B08625812096}" presName="sibTrans" presStyleCnt="0"/>
      <dgm:spPr/>
    </dgm:pt>
    <dgm:pt modelId="{28F3AD8F-D642-463E-B7CD-B0A9FAC772EC}" type="pres">
      <dgm:prSet presAssocID="{5BADBC2D-1CFE-4322-8EA9-00366393552E}" presName="compNode" presStyleCnt="0"/>
      <dgm:spPr/>
    </dgm:pt>
    <dgm:pt modelId="{CDB11EFA-7502-491C-932F-AFCCA9D0ACAA}" type="pres">
      <dgm:prSet presAssocID="{5BADBC2D-1CFE-4322-8EA9-00366393552E}" presName="bgRect" presStyleLbl="bgShp" presStyleIdx="1" presStyleCnt="4"/>
      <dgm:spPr/>
    </dgm:pt>
    <dgm:pt modelId="{471AEA85-ADCE-47C2-A908-1C2A2F882C00}" type="pres">
      <dgm:prSet presAssocID="{5BADBC2D-1CFE-4322-8EA9-0036639355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me"/>
        </a:ext>
      </dgm:extLst>
    </dgm:pt>
    <dgm:pt modelId="{250744F7-197F-490C-B8E6-4C18EA54B68F}" type="pres">
      <dgm:prSet presAssocID="{5BADBC2D-1CFE-4322-8EA9-00366393552E}" presName="spaceRect" presStyleCnt="0"/>
      <dgm:spPr/>
    </dgm:pt>
    <dgm:pt modelId="{B971DF19-7430-43B0-B7A3-9DBD19F5BB72}" type="pres">
      <dgm:prSet presAssocID="{5BADBC2D-1CFE-4322-8EA9-00366393552E}" presName="parTx" presStyleLbl="revTx" presStyleIdx="1" presStyleCnt="4">
        <dgm:presLayoutVars>
          <dgm:chMax val="0"/>
          <dgm:chPref val="0"/>
        </dgm:presLayoutVars>
      </dgm:prSet>
      <dgm:spPr/>
    </dgm:pt>
    <dgm:pt modelId="{A9CBEEBE-8629-46C1-8BE9-9BCAAC930757}" type="pres">
      <dgm:prSet presAssocID="{64555920-9AD3-4C78-96CD-E5F770C3F4AD}" presName="sibTrans" presStyleCnt="0"/>
      <dgm:spPr/>
    </dgm:pt>
    <dgm:pt modelId="{74787382-4ADC-4BD9-8159-3EF714ADC29D}" type="pres">
      <dgm:prSet presAssocID="{CB14D6B1-1ABE-4D1F-A0E9-EFE5CB62FFFE}" presName="compNode" presStyleCnt="0"/>
      <dgm:spPr/>
    </dgm:pt>
    <dgm:pt modelId="{29496746-1114-4CB4-9C3B-26D72DE48953}" type="pres">
      <dgm:prSet presAssocID="{CB14D6B1-1ABE-4D1F-A0E9-EFE5CB62FFFE}" presName="bgRect" presStyleLbl="bgShp" presStyleIdx="2" presStyleCnt="4"/>
      <dgm:spPr/>
    </dgm:pt>
    <dgm:pt modelId="{138DDC9B-4CAA-4E9A-87AD-9027497C0A16}" type="pres">
      <dgm:prSet presAssocID="{CB14D6B1-1ABE-4D1F-A0E9-EFE5CB62FF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ed"/>
        </a:ext>
      </dgm:extLst>
    </dgm:pt>
    <dgm:pt modelId="{085E646D-13C1-4F79-BD8F-A08A1E8F6456}" type="pres">
      <dgm:prSet presAssocID="{CB14D6B1-1ABE-4D1F-A0E9-EFE5CB62FFFE}" presName="spaceRect" presStyleCnt="0"/>
      <dgm:spPr/>
    </dgm:pt>
    <dgm:pt modelId="{61F59544-812B-4316-ADE0-4D27A0D228A5}" type="pres">
      <dgm:prSet presAssocID="{CB14D6B1-1ABE-4D1F-A0E9-EFE5CB62FFFE}" presName="parTx" presStyleLbl="revTx" presStyleIdx="2" presStyleCnt="4">
        <dgm:presLayoutVars>
          <dgm:chMax val="0"/>
          <dgm:chPref val="0"/>
        </dgm:presLayoutVars>
      </dgm:prSet>
      <dgm:spPr/>
    </dgm:pt>
    <dgm:pt modelId="{E365AC0A-0E39-43BF-9EC9-ECC86AEF536B}" type="pres">
      <dgm:prSet presAssocID="{2619829D-6B9F-4E05-BFAA-9F9E4083B245}" presName="sibTrans" presStyleCnt="0"/>
      <dgm:spPr/>
    </dgm:pt>
    <dgm:pt modelId="{1F82BC7A-AA00-49D1-A7EC-CA0D3AFB4BEB}" type="pres">
      <dgm:prSet presAssocID="{40D2D5E3-33DC-479D-AFB8-91D237044F62}" presName="compNode" presStyleCnt="0"/>
      <dgm:spPr/>
    </dgm:pt>
    <dgm:pt modelId="{8C05BF3E-A46D-4DBA-AF8A-3DE688C5EA65}" type="pres">
      <dgm:prSet presAssocID="{40D2D5E3-33DC-479D-AFB8-91D237044F62}" presName="bgRect" presStyleLbl="bgShp" presStyleIdx="3" presStyleCnt="4"/>
      <dgm:spPr/>
    </dgm:pt>
    <dgm:pt modelId="{C45F658B-17CE-49D6-9E64-B464D83588A3}" type="pres">
      <dgm:prSet presAssocID="{40D2D5E3-33DC-479D-AFB8-91D237044F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mage"/>
        </a:ext>
      </dgm:extLst>
    </dgm:pt>
    <dgm:pt modelId="{1688E906-B325-4999-B50E-EDC510215354}" type="pres">
      <dgm:prSet presAssocID="{40D2D5E3-33DC-479D-AFB8-91D237044F62}" presName="spaceRect" presStyleCnt="0"/>
      <dgm:spPr/>
    </dgm:pt>
    <dgm:pt modelId="{7B1A40AD-84AC-4F0D-BA88-2B223AD4796C}" type="pres">
      <dgm:prSet presAssocID="{40D2D5E3-33DC-479D-AFB8-91D237044F62}" presName="parTx" presStyleLbl="revTx" presStyleIdx="3" presStyleCnt="4">
        <dgm:presLayoutVars>
          <dgm:chMax val="0"/>
          <dgm:chPref val="0"/>
        </dgm:presLayoutVars>
      </dgm:prSet>
      <dgm:spPr/>
    </dgm:pt>
  </dgm:ptLst>
  <dgm:cxnLst>
    <dgm:cxn modelId="{88B2E20A-2FB6-4879-9546-F231DADA0441}" srcId="{B538A2BA-1CAC-42B2-A854-6C624137F86A}" destId="{01293346-E849-44B7-8A70-52908EB1DE22}" srcOrd="0" destOrd="0" parTransId="{54C96DEC-768F-4FE2-AC9B-15FC59055CE7}" sibTransId="{4E8F134E-8B8F-4B7E-B6E2-B08625812096}"/>
    <dgm:cxn modelId="{84558D41-D6E6-44F5-AD1E-58806B14D80D}" type="presOf" srcId="{40D2D5E3-33DC-479D-AFB8-91D237044F62}" destId="{7B1A40AD-84AC-4F0D-BA88-2B223AD4796C}" srcOrd="0" destOrd="0" presId="urn:microsoft.com/office/officeart/2018/2/layout/IconVerticalSolidList"/>
    <dgm:cxn modelId="{94CE2B66-2ECF-4A7C-AD8E-A9D46DF376B8}" type="presOf" srcId="{B538A2BA-1CAC-42B2-A854-6C624137F86A}" destId="{83260DE2-21DA-4F5F-87F2-F531A417BF16}" srcOrd="0" destOrd="0" presId="urn:microsoft.com/office/officeart/2018/2/layout/IconVerticalSolidList"/>
    <dgm:cxn modelId="{E3A00758-F452-4038-A545-6DF41EFC2CF0}" type="presOf" srcId="{01293346-E849-44B7-8A70-52908EB1DE22}" destId="{2D2945C3-AD2A-4371-B21C-9FC31EAF3416}" srcOrd="0" destOrd="0" presId="urn:microsoft.com/office/officeart/2018/2/layout/IconVerticalSolidList"/>
    <dgm:cxn modelId="{AED4FEA7-F749-4163-AA1B-5C421B2241BE}" srcId="{B538A2BA-1CAC-42B2-A854-6C624137F86A}" destId="{40D2D5E3-33DC-479D-AFB8-91D237044F62}" srcOrd="3" destOrd="0" parTransId="{08634897-0972-42EA-917C-0C0F1F40D21C}" sibTransId="{7DAC76B6-6DE8-43E4-8D85-1D63F2BD93DB}"/>
    <dgm:cxn modelId="{148963AE-1E26-4F6E-97C6-54ED1EADA72E}" type="presOf" srcId="{CB14D6B1-1ABE-4D1F-A0E9-EFE5CB62FFFE}" destId="{61F59544-812B-4316-ADE0-4D27A0D228A5}" srcOrd="0" destOrd="0" presId="urn:microsoft.com/office/officeart/2018/2/layout/IconVerticalSolidList"/>
    <dgm:cxn modelId="{BEE883B1-91AF-471A-A2B5-1EB711ED4337}" type="presOf" srcId="{5BADBC2D-1CFE-4322-8EA9-00366393552E}" destId="{B971DF19-7430-43B0-B7A3-9DBD19F5BB72}" srcOrd="0" destOrd="0" presId="urn:microsoft.com/office/officeart/2018/2/layout/IconVerticalSolidList"/>
    <dgm:cxn modelId="{A8B68FBA-569F-4866-9934-6E26E3ECCE68}" srcId="{B538A2BA-1CAC-42B2-A854-6C624137F86A}" destId="{CB14D6B1-1ABE-4D1F-A0E9-EFE5CB62FFFE}" srcOrd="2" destOrd="0" parTransId="{0279A875-5738-40C7-8C68-2F229812FE36}" sibTransId="{2619829D-6B9F-4E05-BFAA-9F9E4083B245}"/>
    <dgm:cxn modelId="{618521F8-07B4-48B3-AC4C-9E700E9AEE80}" srcId="{B538A2BA-1CAC-42B2-A854-6C624137F86A}" destId="{5BADBC2D-1CFE-4322-8EA9-00366393552E}" srcOrd="1" destOrd="0" parTransId="{3E74A36A-783A-4154-B8D0-49DBD21C3894}" sibTransId="{64555920-9AD3-4C78-96CD-E5F770C3F4AD}"/>
    <dgm:cxn modelId="{EBBF334F-FEB9-4612-B50C-BB295379062D}" type="presParOf" srcId="{83260DE2-21DA-4F5F-87F2-F531A417BF16}" destId="{A91E8776-58C7-4229-AC30-39BC3C2A5F09}" srcOrd="0" destOrd="0" presId="urn:microsoft.com/office/officeart/2018/2/layout/IconVerticalSolidList"/>
    <dgm:cxn modelId="{1DEBE8BB-D7B3-4A12-A3E4-45581997ECD3}" type="presParOf" srcId="{A91E8776-58C7-4229-AC30-39BC3C2A5F09}" destId="{C4EE8519-1174-4830-9F02-CC15C05C8983}" srcOrd="0" destOrd="0" presId="urn:microsoft.com/office/officeart/2018/2/layout/IconVerticalSolidList"/>
    <dgm:cxn modelId="{389338CD-8138-4F94-B1F4-B7ABCBBFE498}" type="presParOf" srcId="{A91E8776-58C7-4229-AC30-39BC3C2A5F09}" destId="{2698866D-F7B5-48B7-88D2-6E0B54283E36}" srcOrd="1" destOrd="0" presId="urn:microsoft.com/office/officeart/2018/2/layout/IconVerticalSolidList"/>
    <dgm:cxn modelId="{55F15276-DD5F-4439-AB1B-465B0EF492B5}" type="presParOf" srcId="{A91E8776-58C7-4229-AC30-39BC3C2A5F09}" destId="{2B15857F-2C48-4C00-A02A-3AFAE9DEDDB4}" srcOrd="2" destOrd="0" presId="urn:microsoft.com/office/officeart/2018/2/layout/IconVerticalSolidList"/>
    <dgm:cxn modelId="{1A03A7DF-38A1-4D10-A626-48A44B986292}" type="presParOf" srcId="{A91E8776-58C7-4229-AC30-39BC3C2A5F09}" destId="{2D2945C3-AD2A-4371-B21C-9FC31EAF3416}" srcOrd="3" destOrd="0" presId="urn:microsoft.com/office/officeart/2018/2/layout/IconVerticalSolidList"/>
    <dgm:cxn modelId="{DF54DF52-1A1C-472C-966B-317CB854A281}" type="presParOf" srcId="{83260DE2-21DA-4F5F-87F2-F531A417BF16}" destId="{9682B8B8-4FB8-4343-8F8A-4E452CB8C93F}" srcOrd="1" destOrd="0" presId="urn:microsoft.com/office/officeart/2018/2/layout/IconVerticalSolidList"/>
    <dgm:cxn modelId="{45F807BC-00FF-499D-8D60-008429985F60}" type="presParOf" srcId="{83260DE2-21DA-4F5F-87F2-F531A417BF16}" destId="{28F3AD8F-D642-463E-B7CD-B0A9FAC772EC}" srcOrd="2" destOrd="0" presId="urn:microsoft.com/office/officeart/2018/2/layout/IconVerticalSolidList"/>
    <dgm:cxn modelId="{E7AEC8A2-82DA-4762-A28C-056742BA6A3A}" type="presParOf" srcId="{28F3AD8F-D642-463E-B7CD-B0A9FAC772EC}" destId="{CDB11EFA-7502-491C-932F-AFCCA9D0ACAA}" srcOrd="0" destOrd="0" presId="urn:microsoft.com/office/officeart/2018/2/layout/IconVerticalSolidList"/>
    <dgm:cxn modelId="{7F05D69A-CFBB-4435-AA84-6DA67AA2E063}" type="presParOf" srcId="{28F3AD8F-D642-463E-B7CD-B0A9FAC772EC}" destId="{471AEA85-ADCE-47C2-A908-1C2A2F882C00}" srcOrd="1" destOrd="0" presId="urn:microsoft.com/office/officeart/2018/2/layout/IconVerticalSolidList"/>
    <dgm:cxn modelId="{F32A5FE8-1392-4150-B624-7ECDCB435B61}" type="presParOf" srcId="{28F3AD8F-D642-463E-B7CD-B0A9FAC772EC}" destId="{250744F7-197F-490C-B8E6-4C18EA54B68F}" srcOrd="2" destOrd="0" presId="urn:microsoft.com/office/officeart/2018/2/layout/IconVerticalSolidList"/>
    <dgm:cxn modelId="{E1A8764B-AEE7-4C60-B55F-496C595F6D24}" type="presParOf" srcId="{28F3AD8F-D642-463E-B7CD-B0A9FAC772EC}" destId="{B971DF19-7430-43B0-B7A3-9DBD19F5BB72}" srcOrd="3" destOrd="0" presId="urn:microsoft.com/office/officeart/2018/2/layout/IconVerticalSolidList"/>
    <dgm:cxn modelId="{A7F81070-DE85-41E6-BE66-8CA4A3553319}" type="presParOf" srcId="{83260DE2-21DA-4F5F-87F2-F531A417BF16}" destId="{A9CBEEBE-8629-46C1-8BE9-9BCAAC930757}" srcOrd="3" destOrd="0" presId="urn:microsoft.com/office/officeart/2018/2/layout/IconVerticalSolidList"/>
    <dgm:cxn modelId="{B6FE4F4D-3A80-44DE-9B90-5CBB0F177117}" type="presParOf" srcId="{83260DE2-21DA-4F5F-87F2-F531A417BF16}" destId="{74787382-4ADC-4BD9-8159-3EF714ADC29D}" srcOrd="4" destOrd="0" presId="urn:microsoft.com/office/officeart/2018/2/layout/IconVerticalSolidList"/>
    <dgm:cxn modelId="{60A53DE8-C180-46D2-9F49-A6CFBC5737AF}" type="presParOf" srcId="{74787382-4ADC-4BD9-8159-3EF714ADC29D}" destId="{29496746-1114-4CB4-9C3B-26D72DE48953}" srcOrd="0" destOrd="0" presId="urn:microsoft.com/office/officeart/2018/2/layout/IconVerticalSolidList"/>
    <dgm:cxn modelId="{AE9400AB-6E2B-4CA6-9100-878CA00C3EFD}" type="presParOf" srcId="{74787382-4ADC-4BD9-8159-3EF714ADC29D}" destId="{138DDC9B-4CAA-4E9A-87AD-9027497C0A16}" srcOrd="1" destOrd="0" presId="urn:microsoft.com/office/officeart/2018/2/layout/IconVerticalSolidList"/>
    <dgm:cxn modelId="{C9D1E428-D626-4C2D-A413-FD89A819E2EC}" type="presParOf" srcId="{74787382-4ADC-4BD9-8159-3EF714ADC29D}" destId="{085E646D-13C1-4F79-BD8F-A08A1E8F6456}" srcOrd="2" destOrd="0" presId="urn:microsoft.com/office/officeart/2018/2/layout/IconVerticalSolidList"/>
    <dgm:cxn modelId="{B945D8B4-F7E0-4F53-8CDE-323278740228}" type="presParOf" srcId="{74787382-4ADC-4BD9-8159-3EF714ADC29D}" destId="{61F59544-812B-4316-ADE0-4D27A0D228A5}" srcOrd="3" destOrd="0" presId="urn:microsoft.com/office/officeart/2018/2/layout/IconVerticalSolidList"/>
    <dgm:cxn modelId="{66CCA852-464C-4B9E-A977-6642AB33BB4C}" type="presParOf" srcId="{83260DE2-21DA-4F5F-87F2-F531A417BF16}" destId="{E365AC0A-0E39-43BF-9EC9-ECC86AEF536B}" srcOrd="5" destOrd="0" presId="urn:microsoft.com/office/officeart/2018/2/layout/IconVerticalSolidList"/>
    <dgm:cxn modelId="{B3A7706E-7032-4B52-9350-715B56DA5B86}" type="presParOf" srcId="{83260DE2-21DA-4F5F-87F2-F531A417BF16}" destId="{1F82BC7A-AA00-49D1-A7EC-CA0D3AFB4BEB}" srcOrd="6" destOrd="0" presId="urn:microsoft.com/office/officeart/2018/2/layout/IconVerticalSolidList"/>
    <dgm:cxn modelId="{A976B861-43B9-4039-8772-529EEAAF2A76}" type="presParOf" srcId="{1F82BC7A-AA00-49D1-A7EC-CA0D3AFB4BEB}" destId="{8C05BF3E-A46D-4DBA-AF8A-3DE688C5EA65}" srcOrd="0" destOrd="0" presId="urn:microsoft.com/office/officeart/2018/2/layout/IconVerticalSolidList"/>
    <dgm:cxn modelId="{4991C327-F2AB-4886-BFC7-FB5C779AEB63}" type="presParOf" srcId="{1F82BC7A-AA00-49D1-A7EC-CA0D3AFB4BEB}" destId="{C45F658B-17CE-49D6-9E64-B464D83588A3}" srcOrd="1" destOrd="0" presId="urn:microsoft.com/office/officeart/2018/2/layout/IconVerticalSolidList"/>
    <dgm:cxn modelId="{2DF061DD-34B6-4963-A5A0-546DD5E8CDCA}" type="presParOf" srcId="{1F82BC7A-AA00-49D1-A7EC-CA0D3AFB4BEB}" destId="{1688E906-B325-4999-B50E-EDC510215354}" srcOrd="2" destOrd="0" presId="urn:microsoft.com/office/officeart/2018/2/layout/IconVerticalSolidList"/>
    <dgm:cxn modelId="{BD2C5FC5-88A5-4187-B9F9-11E08FDBFDB4}" type="presParOf" srcId="{1F82BC7A-AA00-49D1-A7EC-CA0D3AFB4BEB}" destId="{7B1A40AD-84AC-4F0D-BA88-2B223AD4796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C7EAF7-1798-4592-A832-0C1FEDF4E57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45FF2012-849E-4B41-937C-12C75933CDBD}">
      <dgm:prSet phldrT="[Text]" custT="1"/>
      <dgm:spPr/>
      <dgm:t>
        <a:bodyPr/>
        <a:lstStyle/>
        <a:p>
          <a:r>
            <a:rPr lang="en-US" sz="1700" b="1"/>
            <a:t>Hosts/Property Owners</a:t>
          </a:r>
          <a:endParaRPr lang="en-US" sz="1700"/>
        </a:p>
      </dgm:t>
    </dgm:pt>
    <dgm:pt modelId="{D9BB5A4D-EDFE-4894-B3D5-696C5CD9D8C8}" type="parTrans" cxnId="{C9F0E34E-5D4C-4D3D-805F-A70E29BCF2D6}">
      <dgm:prSet/>
      <dgm:spPr/>
      <dgm:t>
        <a:bodyPr/>
        <a:lstStyle/>
        <a:p>
          <a:endParaRPr lang="en-US"/>
        </a:p>
      </dgm:t>
    </dgm:pt>
    <dgm:pt modelId="{6A353136-DC1B-4428-8424-4F5D41E066F4}" type="sibTrans" cxnId="{C9F0E34E-5D4C-4D3D-805F-A70E29BCF2D6}">
      <dgm:prSet/>
      <dgm:spPr/>
      <dgm:t>
        <a:bodyPr/>
        <a:lstStyle/>
        <a:p>
          <a:endParaRPr lang="en-US"/>
        </a:p>
      </dgm:t>
    </dgm:pt>
    <dgm:pt modelId="{A81E7DD9-56BF-42AC-AEC1-796BFEAFCE6C}">
      <dgm:prSet phldrT="[Text]" custT="1"/>
      <dgm:spPr/>
      <dgm:t>
        <a:bodyPr/>
        <a:lstStyle/>
        <a:p>
          <a:r>
            <a:rPr lang="en-US" sz="1300" b="0" i="0"/>
            <a:t>Hosts can set competitive prices that increase occupancy rates and revenue, leading to a higher return on investment.</a:t>
          </a:r>
          <a:endParaRPr lang="en-US" sz="1300"/>
        </a:p>
      </dgm:t>
    </dgm:pt>
    <dgm:pt modelId="{52B325B5-DC36-4B07-84E6-3DF1F94F9AE9}" type="parTrans" cxnId="{354C53FC-C33D-4B7A-981A-F74BFBFA6F2A}">
      <dgm:prSet/>
      <dgm:spPr/>
      <dgm:t>
        <a:bodyPr/>
        <a:lstStyle/>
        <a:p>
          <a:endParaRPr lang="en-US"/>
        </a:p>
      </dgm:t>
    </dgm:pt>
    <dgm:pt modelId="{2B569AB6-E489-4371-929F-367435B31533}" type="sibTrans" cxnId="{354C53FC-C33D-4B7A-981A-F74BFBFA6F2A}">
      <dgm:prSet/>
      <dgm:spPr/>
      <dgm:t>
        <a:bodyPr/>
        <a:lstStyle/>
        <a:p>
          <a:endParaRPr lang="en-US"/>
        </a:p>
      </dgm:t>
    </dgm:pt>
    <dgm:pt modelId="{2F23C406-665A-477E-98EC-68033DCC2B5D}">
      <dgm:prSet phldrT="[Text]" custT="1"/>
      <dgm:spPr/>
      <dgm:t>
        <a:bodyPr/>
        <a:lstStyle/>
        <a:p>
          <a:r>
            <a:rPr lang="en-US" sz="1700" b="1"/>
            <a:t>Airbnb Platform</a:t>
          </a:r>
          <a:endParaRPr lang="en-US" sz="1700"/>
        </a:p>
      </dgm:t>
    </dgm:pt>
    <dgm:pt modelId="{1E1080BE-1498-45F7-A4FB-6D07BDC987BC}" type="parTrans" cxnId="{4D81F7EA-F252-4F2A-B3D5-0F22CD1738E7}">
      <dgm:prSet/>
      <dgm:spPr/>
      <dgm:t>
        <a:bodyPr/>
        <a:lstStyle/>
        <a:p>
          <a:endParaRPr lang="en-US"/>
        </a:p>
      </dgm:t>
    </dgm:pt>
    <dgm:pt modelId="{8A371ECB-4C18-49AD-AAC1-E96F035D25C3}" type="sibTrans" cxnId="{4D81F7EA-F252-4F2A-B3D5-0F22CD1738E7}">
      <dgm:prSet/>
      <dgm:spPr/>
      <dgm:t>
        <a:bodyPr/>
        <a:lstStyle/>
        <a:p>
          <a:endParaRPr lang="en-US"/>
        </a:p>
      </dgm:t>
    </dgm:pt>
    <dgm:pt modelId="{80E8A397-75BA-4862-8BDC-81285F6D21CF}">
      <dgm:prSet phldrT="[Text]" custT="1"/>
      <dgm:spPr/>
      <dgm:t>
        <a:bodyPr/>
        <a:lstStyle/>
        <a:p>
          <a:r>
            <a:rPr lang="en-US" sz="1300"/>
            <a:t>Accurate pricing maximizes bookings, directly impacting Airbnb's commission-based revenue and enhances customer satisfaction</a:t>
          </a:r>
        </a:p>
      </dgm:t>
    </dgm:pt>
    <dgm:pt modelId="{8ABD15C5-3086-4CDE-B113-540D3DC98744}" type="parTrans" cxnId="{94EC6C8E-A415-4A04-9ED4-93805C3C767E}">
      <dgm:prSet/>
      <dgm:spPr/>
      <dgm:t>
        <a:bodyPr/>
        <a:lstStyle/>
        <a:p>
          <a:endParaRPr lang="en-US"/>
        </a:p>
      </dgm:t>
    </dgm:pt>
    <dgm:pt modelId="{95EA780C-B1ED-424D-92AE-EFF54CB4305B}" type="sibTrans" cxnId="{94EC6C8E-A415-4A04-9ED4-93805C3C767E}">
      <dgm:prSet/>
      <dgm:spPr/>
      <dgm:t>
        <a:bodyPr/>
        <a:lstStyle/>
        <a:p>
          <a:endParaRPr lang="en-US"/>
        </a:p>
      </dgm:t>
    </dgm:pt>
    <dgm:pt modelId="{58CCEA25-818F-4BBF-B848-0B06315DDABE}">
      <dgm:prSet phldrT="[Text]" custT="1"/>
      <dgm:spPr/>
      <dgm:t>
        <a:bodyPr/>
        <a:lstStyle/>
        <a:p>
          <a:r>
            <a:rPr lang="en-US" sz="1700" b="1"/>
            <a:t>Customers</a:t>
          </a:r>
          <a:endParaRPr lang="en-US" sz="1700"/>
        </a:p>
      </dgm:t>
    </dgm:pt>
    <dgm:pt modelId="{AE8FFCF8-F30F-48E7-BCB4-53F14C6528B9}" type="parTrans" cxnId="{1ECBF5DF-34F5-47DC-A8EA-D081CF36BAFE}">
      <dgm:prSet/>
      <dgm:spPr/>
      <dgm:t>
        <a:bodyPr/>
        <a:lstStyle/>
        <a:p>
          <a:endParaRPr lang="en-US"/>
        </a:p>
      </dgm:t>
    </dgm:pt>
    <dgm:pt modelId="{92B5395C-DF2D-40BC-9766-109EDF88418A}" type="sibTrans" cxnId="{1ECBF5DF-34F5-47DC-A8EA-D081CF36BAFE}">
      <dgm:prSet/>
      <dgm:spPr/>
      <dgm:t>
        <a:bodyPr/>
        <a:lstStyle/>
        <a:p>
          <a:endParaRPr lang="en-US"/>
        </a:p>
      </dgm:t>
    </dgm:pt>
    <dgm:pt modelId="{1FA003C6-F6F3-458F-8E09-5D7E06FC5DC1}">
      <dgm:prSet phldrT="[Text]" custT="1"/>
      <dgm:spPr/>
      <dgm:t>
        <a:bodyPr/>
        <a:lstStyle/>
        <a:p>
          <a:r>
            <a:rPr lang="en-US" sz="1300" b="0" i="0"/>
            <a:t>Customers benefit from clear and reasonable pricing, enhancing trust and engagement with the Airbnb platform.</a:t>
          </a:r>
          <a:endParaRPr lang="en-US" sz="1300"/>
        </a:p>
      </dgm:t>
    </dgm:pt>
    <dgm:pt modelId="{B95D78FF-1CA3-47D4-B56A-F56FADB5995E}" type="parTrans" cxnId="{69E8DD31-1E3E-40D2-B780-D3819D3413D8}">
      <dgm:prSet/>
      <dgm:spPr/>
      <dgm:t>
        <a:bodyPr/>
        <a:lstStyle/>
        <a:p>
          <a:endParaRPr lang="en-US"/>
        </a:p>
      </dgm:t>
    </dgm:pt>
    <dgm:pt modelId="{BD4E95A5-3564-4953-BB91-7185EF24AA58}" type="sibTrans" cxnId="{69E8DD31-1E3E-40D2-B780-D3819D3413D8}">
      <dgm:prSet/>
      <dgm:spPr/>
      <dgm:t>
        <a:bodyPr/>
        <a:lstStyle/>
        <a:p>
          <a:endParaRPr lang="en-US"/>
        </a:p>
      </dgm:t>
    </dgm:pt>
    <dgm:pt modelId="{6BC4A7D7-314E-49B9-9746-76FFB067A12B}" type="pres">
      <dgm:prSet presAssocID="{8CC7EAF7-1798-4592-A832-0C1FEDF4E577}" presName="linearFlow" presStyleCnt="0">
        <dgm:presLayoutVars>
          <dgm:dir/>
          <dgm:resizeHandles val="exact"/>
        </dgm:presLayoutVars>
      </dgm:prSet>
      <dgm:spPr/>
    </dgm:pt>
    <dgm:pt modelId="{6CE52772-C4EA-4F66-AE82-84B17072B6F8}" type="pres">
      <dgm:prSet presAssocID="{45FF2012-849E-4B41-937C-12C75933CDBD}" presName="composite" presStyleCnt="0"/>
      <dgm:spPr/>
    </dgm:pt>
    <dgm:pt modelId="{F71230F7-FE5C-4847-9B7C-CDCA227E7889}" type="pres">
      <dgm:prSet presAssocID="{45FF2012-849E-4B41-937C-12C75933CDBD}" presName="imgShp" presStyleLbl="fgImgPlace1" presStyleIdx="0" presStyleCnt="3"/>
      <dgm:spPr/>
    </dgm:pt>
    <dgm:pt modelId="{DCCBB211-CD1E-4769-9F0D-CA87FA22BAE9}" type="pres">
      <dgm:prSet presAssocID="{45FF2012-849E-4B41-937C-12C75933CDBD}" presName="txShp" presStyleLbl="node1" presStyleIdx="0" presStyleCnt="3">
        <dgm:presLayoutVars>
          <dgm:bulletEnabled val="1"/>
        </dgm:presLayoutVars>
      </dgm:prSet>
      <dgm:spPr/>
    </dgm:pt>
    <dgm:pt modelId="{0C20650C-8AFF-4EAF-A6C5-CD79741E4DDF}" type="pres">
      <dgm:prSet presAssocID="{6A353136-DC1B-4428-8424-4F5D41E066F4}" presName="spacing" presStyleCnt="0"/>
      <dgm:spPr/>
    </dgm:pt>
    <dgm:pt modelId="{202C116A-31E6-4511-ACA3-E46D68EFB462}" type="pres">
      <dgm:prSet presAssocID="{2F23C406-665A-477E-98EC-68033DCC2B5D}" presName="composite" presStyleCnt="0"/>
      <dgm:spPr/>
    </dgm:pt>
    <dgm:pt modelId="{9A751DC6-551B-49E1-8DD4-CA816165F438}" type="pres">
      <dgm:prSet presAssocID="{2F23C406-665A-477E-98EC-68033DCC2B5D}" presName="imgShp" presStyleLbl="fgImgPlace1" presStyleIdx="1" presStyleCnt="3"/>
      <dgm:spPr/>
    </dgm:pt>
    <dgm:pt modelId="{A59A7DBA-5F08-432A-9F6B-65C78575CF94}" type="pres">
      <dgm:prSet presAssocID="{2F23C406-665A-477E-98EC-68033DCC2B5D}" presName="txShp" presStyleLbl="node1" presStyleIdx="1" presStyleCnt="3">
        <dgm:presLayoutVars>
          <dgm:bulletEnabled val="1"/>
        </dgm:presLayoutVars>
      </dgm:prSet>
      <dgm:spPr/>
    </dgm:pt>
    <dgm:pt modelId="{D141509C-94F4-4322-A26E-0C06EDE1D362}" type="pres">
      <dgm:prSet presAssocID="{8A371ECB-4C18-49AD-AAC1-E96F035D25C3}" presName="spacing" presStyleCnt="0"/>
      <dgm:spPr/>
    </dgm:pt>
    <dgm:pt modelId="{5C1386B4-CD23-4A8B-B0D7-35A248D5BF99}" type="pres">
      <dgm:prSet presAssocID="{58CCEA25-818F-4BBF-B848-0B06315DDABE}" presName="composite" presStyleCnt="0"/>
      <dgm:spPr/>
    </dgm:pt>
    <dgm:pt modelId="{7C5C22F9-D422-414E-866C-C58FCBA2FE11}" type="pres">
      <dgm:prSet presAssocID="{58CCEA25-818F-4BBF-B848-0B06315DDABE}" presName="imgShp" presStyleLbl="fgImgPlace1" presStyleIdx="2" presStyleCnt="3"/>
      <dgm:spPr/>
    </dgm:pt>
    <dgm:pt modelId="{53C3E411-659B-4B1A-9993-503FC1F5D50B}" type="pres">
      <dgm:prSet presAssocID="{58CCEA25-818F-4BBF-B848-0B06315DDABE}" presName="txShp" presStyleLbl="node1" presStyleIdx="2" presStyleCnt="3">
        <dgm:presLayoutVars>
          <dgm:bulletEnabled val="1"/>
        </dgm:presLayoutVars>
      </dgm:prSet>
      <dgm:spPr/>
    </dgm:pt>
  </dgm:ptLst>
  <dgm:cxnLst>
    <dgm:cxn modelId="{C8B4720A-EF0B-4FDC-8E4C-B41BA4531C95}" type="presOf" srcId="{A81E7DD9-56BF-42AC-AEC1-796BFEAFCE6C}" destId="{DCCBB211-CD1E-4769-9F0D-CA87FA22BAE9}" srcOrd="0" destOrd="1" presId="urn:microsoft.com/office/officeart/2005/8/layout/vList3"/>
    <dgm:cxn modelId="{69E8DD31-1E3E-40D2-B780-D3819D3413D8}" srcId="{58CCEA25-818F-4BBF-B848-0B06315DDABE}" destId="{1FA003C6-F6F3-458F-8E09-5D7E06FC5DC1}" srcOrd="0" destOrd="0" parTransId="{B95D78FF-1CA3-47D4-B56A-F56FADB5995E}" sibTransId="{BD4E95A5-3564-4953-BB91-7185EF24AA58}"/>
    <dgm:cxn modelId="{EB3FCC4B-D524-49EF-B287-C2240A626ABE}" type="presOf" srcId="{8CC7EAF7-1798-4592-A832-0C1FEDF4E577}" destId="{6BC4A7D7-314E-49B9-9746-76FFB067A12B}" srcOrd="0" destOrd="0" presId="urn:microsoft.com/office/officeart/2005/8/layout/vList3"/>
    <dgm:cxn modelId="{C9F0E34E-5D4C-4D3D-805F-A70E29BCF2D6}" srcId="{8CC7EAF7-1798-4592-A832-0C1FEDF4E577}" destId="{45FF2012-849E-4B41-937C-12C75933CDBD}" srcOrd="0" destOrd="0" parTransId="{D9BB5A4D-EDFE-4894-B3D5-696C5CD9D8C8}" sibTransId="{6A353136-DC1B-4428-8424-4F5D41E066F4}"/>
    <dgm:cxn modelId="{94EC6C8E-A415-4A04-9ED4-93805C3C767E}" srcId="{2F23C406-665A-477E-98EC-68033DCC2B5D}" destId="{80E8A397-75BA-4862-8BDC-81285F6D21CF}" srcOrd="0" destOrd="0" parTransId="{8ABD15C5-3086-4CDE-B113-540D3DC98744}" sibTransId="{95EA780C-B1ED-424D-92AE-EFF54CB4305B}"/>
    <dgm:cxn modelId="{EEF855A9-8680-4C49-9F80-2AA4DC51770F}" type="presOf" srcId="{2F23C406-665A-477E-98EC-68033DCC2B5D}" destId="{A59A7DBA-5F08-432A-9F6B-65C78575CF94}" srcOrd="0" destOrd="0" presId="urn:microsoft.com/office/officeart/2005/8/layout/vList3"/>
    <dgm:cxn modelId="{C51A3FB5-F0BD-44A6-8E5D-B85A08C440DF}" type="presOf" srcId="{58CCEA25-818F-4BBF-B848-0B06315DDABE}" destId="{53C3E411-659B-4B1A-9993-503FC1F5D50B}" srcOrd="0" destOrd="0" presId="urn:microsoft.com/office/officeart/2005/8/layout/vList3"/>
    <dgm:cxn modelId="{3A0A55C4-6B6B-42AB-A5C5-ECD7C8CCA2E1}" type="presOf" srcId="{45FF2012-849E-4B41-937C-12C75933CDBD}" destId="{DCCBB211-CD1E-4769-9F0D-CA87FA22BAE9}" srcOrd="0" destOrd="0" presId="urn:microsoft.com/office/officeart/2005/8/layout/vList3"/>
    <dgm:cxn modelId="{26694EC6-819D-4359-8446-3A3A1C21405C}" type="presOf" srcId="{80E8A397-75BA-4862-8BDC-81285F6D21CF}" destId="{A59A7DBA-5F08-432A-9F6B-65C78575CF94}" srcOrd="0" destOrd="1" presId="urn:microsoft.com/office/officeart/2005/8/layout/vList3"/>
    <dgm:cxn modelId="{1DF0B9DC-E9EC-45F4-9105-07A3BC76C4B3}" type="presOf" srcId="{1FA003C6-F6F3-458F-8E09-5D7E06FC5DC1}" destId="{53C3E411-659B-4B1A-9993-503FC1F5D50B}" srcOrd="0" destOrd="1" presId="urn:microsoft.com/office/officeart/2005/8/layout/vList3"/>
    <dgm:cxn modelId="{1ECBF5DF-34F5-47DC-A8EA-D081CF36BAFE}" srcId="{8CC7EAF7-1798-4592-A832-0C1FEDF4E577}" destId="{58CCEA25-818F-4BBF-B848-0B06315DDABE}" srcOrd="2" destOrd="0" parTransId="{AE8FFCF8-F30F-48E7-BCB4-53F14C6528B9}" sibTransId="{92B5395C-DF2D-40BC-9766-109EDF88418A}"/>
    <dgm:cxn modelId="{4D81F7EA-F252-4F2A-B3D5-0F22CD1738E7}" srcId="{8CC7EAF7-1798-4592-A832-0C1FEDF4E577}" destId="{2F23C406-665A-477E-98EC-68033DCC2B5D}" srcOrd="1" destOrd="0" parTransId="{1E1080BE-1498-45F7-A4FB-6D07BDC987BC}" sibTransId="{8A371ECB-4C18-49AD-AAC1-E96F035D25C3}"/>
    <dgm:cxn modelId="{354C53FC-C33D-4B7A-981A-F74BFBFA6F2A}" srcId="{45FF2012-849E-4B41-937C-12C75933CDBD}" destId="{A81E7DD9-56BF-42AC-AEC1-796BFEAFCE6C}" srcOrd="0" destOrd="0" parTransId="{52B325B5-DC36-4B07-84E6-3DF1F94F9AE9}" sibTransId="{2B569AB6-E489-4371-929F-367435B31533}"/>
    <dgm:cxn modelId="{6384812C-82C3-4A25-ABDA-F96171A480DB}" type="presParOf" srcId="{6BC4A7D7-314E-49B9-9746-76FFB067A12B}" destId="{6CE52772-C4EA-4F66-AE82-84B17072B6F8}" srcOrd="0" destOrd="0" presId="urn:microsoft.com/office/officeart/2005/8/layout/vList3"/>
    <dgm:cxn modelId="{91416305-DDB4-40C1-A755-509394645130}" type="presParOf" srcId="{6CE52772-C4EA-4F66-AE82-84B17072B6F8}" destId="{F71230F7-FE5C-4847-9B7C-CDCA227E7889}" srcOrd="0" destOrd="0" presId="urn:microsoft.com/office/officeart/2005/8/layout/vList3"/>
    <dgm:cxn modelId="{ADC78DC5-12E2-4789-8F29-D5A2016376F2}" type="presParOf" srcId="{6CE52772-C4EA-4F66-AE82-84B17072B6F8}" destId="{DCCBB211-CD1E-4769-9F0D-CA87FA22BAE9}" srcOrd="1" destOrd="0" presId="urn:microsoft.com/office/officeart/2005/8/layout/vList3"/>
    <dgm:cxn modelId="{A4A39ED8-3555-40D3-8957-82F1C1740AB6}" type="presParOf" srcId="{6BC4A7D7-314E-49B9-9746-76FFB067A12B}" destId="{0C20650C-8AFF-4EAF-A6C5-CD79741E4DDF}" srcOrd="1" destOrd="0" presId="urn:microsoft.com/office/officeart/2005/8/layout/vList3"/>
    <dgm:cxn modelId="{2336DBB3-9741-4DDC-B6F5-927BF76DB4EC}" type="presParOf" srcId="{6BC4A7D7-314E-49B9-9746-76FFB067A12B}" destId="{202C116A-31E6-4511-ACA3-E46D68EFB462}" srcOrd="2" destOrd="0" presId="urn:microsoft.com/office/officeart/2005/8/layout/vList3"/>
    <dgm:cxn modelId="{C6AFB347-C37B-4960-87E4-77D76B99BC60}" type="presParOf" srcId="{202C116A-31E6-4511-ACA3-E46D68EFB462}" destId="{9A751DC6-551B-49E1-8DD4-CA816165F438}" srcOrd="0" destOrd="0" presId="urn:microsoft.com/office/officeart/2005/8/layout/vList3"/>
    <dgm:cxn modelId="{FCD08C71-EABE-453B-8378-9760CDAC808C}" type="presParOf" srcId="{202C116A-31E6-4511-ACA3-E46D68EFB462}" destId="{A59A7DBA-5F08-432A-9F6B-65C78575CF94}" srcOrd="1" destOrd="0" presId="urn:microsoft.com/office/officeart/2005/8/layout/vList3"/>
    <dgm:cxn modelId="{463A2B4F-2BA9-47E2-9B7A-3E070FA4D43F}" type="presParOf" srcId="{6BC4A7D7-314E-49B9-9746-76FFB067A12B}" destId="{D141509C-94F4-4322-A26E-0C06EDE1D362}" srcOrd="3" destOrd="0" presId="urn:microsoft.com/office/officeart/2005/8/layout/vList3"/>
    <dgm:cxn modelId="{23022265-FA41-47C8-9B6A-177DA97A4DB7}" type="presParOf" srcId="{6BC4A7D7-314E-49B9-9746-76FFB067A12B}" destId="{5C1386B4-CD23-4A8B-B0D7-35A248D5BF99}" srcOrd="4" destOrd="0" presId="urn:microsoft.com/office/officeart/2005/8/layout/vList3"/>
    <dgm:cxn modelId="{8D9BF8DB-F39F-4D4E-B150-296AB6DC6B2C}" type="presParOf" srcId="{5C1386B4-CD23-4A8B-B0D7-35A248D5BF99}" destId="{7C5C22F9-D422-414E-866C-C58FCBA2FE11}" srcOrd="0" destOrd="0" presId="urn:microsoft.com/office/officeart/2005/8/layout/vList3"/>
    <dgm:cxn modelId="{01F56B27-3D04-4CC2-92C6-72817F09F5BE}" type="presParOf" srcId="{5C1386B4-CD23-4A8B-B0D7-35A248D5BF99}" destId="{53C3E411-659B-4B1A-9993-503FC1F5D50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4C925-4860-453C-82A0-90F88ED67D45}">
      <dsp:nvSpPr>
        <dsp:cNvPr id="0" name=""/>
        <dsp:cNvSpPr/>
      </dsp:nvSpPr>
      <dsp:spPr>
        <a:xfrm>
          <a:off x="152414" y="0"/>
          <a:ext cx="6510781" cy="148463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Dynamic Market Challenges</a:t>
          </a:r>
        </a:p>
        <a:p>
          <a:pPr marL="0" lvl="0" indent="0" algn="l" defTabSz="889000">
            <a:lnSpc>
              <a:spcPct val="90000"/>
            </a:lnSpc>
            <a:spcBef>
              <a:spcPct val="0"/>
            </a:spcBef>
            <a:spcAft>
              <a:spcPct val="35000"/>
            </a:spcAft>
            <a:buNone/>
          </a:pPr>
          <a:r>
            <a:rPr lang="en-US" sz="1800" kern="1200"/>
            <a:t>Hosts in Boston might face difficulties setting optimal nightly rates due to fluctuating demand and competitive market conditions, risking revenue loss or low occupancy</a:t>
          </a:r>
        </a:p>
      </dsp:txBody>
      <dsp:txXfrm>
        <a:off x="195897" y="43483"/>
        <a:ext cx="6423815" cy="139766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CFC8C-A3BA-484E-BFD8-D7B6543C146A}">
      <dsp:nvSpPr>
        <dsp:cNvPr id="0" name=""/>
        <dsp:cNvSpPr/>
      </dsp:nvSpPr>
      <dsp:spPr>
        <a:xfrm rot="10800000">
          <a:off x="2044402" y="0"/>
          <a:ext cx="7346050" cy="77632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338" tIns="64770" rIns="120904" bIns="64770" numCol="1" spcCol="1270" anchor="t" anchorCtr="0">
          <a:noAutofit/>
        </a:bodyPr>
        <a:lstStyle/>
        <a:p>
          <a:pPr marL="0" lvl="0" indent="0" algn="l" defTabSz="755650">
            <a:lnSpc>
              <a:spcPct val="90000"/>
            </a:lnSpc>
            <a:spcBef>
              <a:spcPct val="0"/>
            </a:spcBef>
            <a:spcAft>
              <a:spcPct val="35000"/>
            </a:spcAft>
            <a:buNone/>
          </a:pPr>
          <a:r>
            <a:rPr lang="en-US" sz="1700" b="1" i="0" kern="1200"/>
            <a:t>Location-Based Pricing</a:t>
          </a:r>
          <a:endParaRPr lang="en-US" sz="1700" kern="1200"/>
        </a:p>
        <a:p>
          <a:pPr marL="114300" lvl="1" indent="-114300" algn="l" defTabSz="577850">
            <a:lnSpc>
              <a:spcPct val="90000"/>
            </a:lnSpc>
            <a:spcBef>
              <a:spcPct val="0"/>
            </a:spcBef>
            <a:spcAft>
              <a:spcPct val="15000"/>
            </a:spcAft>
            <a:buChar char="•"/>
          </a:pPr>
          <a:r>
            <a:rPr lang="en-US" sz="1300" b="0" i="0" kern="1200"/>
            <a:t>Properties in sought-after areas such as Beacon Hill and Fenway/Kenmore command higher rates, reflecting their high demand.</a:t>
          </a:r>
          <a:endParaRPr lang="en-US" sz="1300" kern="1200"/>
        </a:p>
      </dsp:txBody>
      <dsp:txXfrm rot="10800000">
        <a:off x="2238483" y="0"/>
        <a:ext cx="7151969" cy="776324"/>
      </dsp:txXfrm>
    </dsp:sp>
    <dsp:sp modelId="{B95277D9-CA78-4262-A23F-38BEA706A64C}">
      <dsp:nvSpPr>
        <dsp:cNvPr id="0" name=""/>
        <dsp:cNvSpPr/>
      </dsp:nvSpPr>
      <dsp:spPr>
        <a:xfrm>
          <a:off x="1656239" y="331"/>
          <a:ext cx="776324" cy="77632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41F67C-0F8A-4CDB-A36F-B77298691C2D}">
      <dsp:nvSpPr>
        <dsp:cNvPr id="0" name=""/>
        <dsp:cNvSpPr/>
      </dsp:nvSpPr>
      <dsp:spPr>
        <a:xfrm rot="10800000">
          <a:off x="2044402" y="970737"/>
          <a:ext cx="7346050" cy="77632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338" tIns="64770" rIns="120904" bIns="64770" numCol="1" spcCol="1270" anchor="t" anchorCtr="0">
          <a:noAutofit/>
        </a:bodyPr>
        <a:lstStyle/>
        <a:p>
          <a:pPr marL="0" lvl="0" indent="0" algn="l" defTabSz="755650">
            <a:lnSpc>
              <a:spcPct val="90000"/>
            </a:lnSpc>
            <a:spcBef>
              <a:spcPct val="0"/>
            </a:spcBef>
            <a:spcAft>
              <a:spcPct val="35000"/>
            </a:spcAft>
            <a:buNone/>
          </a:pPr>
          <a:r>
            <a:rPr lang="en-US" sz="1700" b="1" i="0" kern="1200"/>
            <a:t>Influence of Features on Pricing</a:t>
          </a:r>
          <a:endParaRPr lang="en-US" sz="1700" kern="1200"/>
        </a:p>
        <a:p>
          <a:pPr marL="114300" lvl="1" indent="-114300" algn="l" defTabSz="577850">
            <a:lnSpc>
              <a:spcPct val="90000"/>
            </a:lnSpc>
            <a:spcBef>
              <a:spcPct val="0"/>
            </a:spcBef>
            <a:spcAft>
              <a:spcPct val="15000"/>
            </a:spcAft>
            <a:buChar char="•"/>
          </a:pPr>
          <a:r>
            <a:rPr lang="en-US" sz="1300" b="0" i="0" kern="1200"/>
            <a:t>Factors like instant booking availability and the number of photos listed significantly affect nightly rates</a:t>
          </a:r>
          <a:endParaRPr lang="en-US" sz="1300" kern="1200"/>
        </a:p>
      </dsp:txBody>
      <dsp:txXfrm rot="10800000">
        <a:off x="2238483" y="970737"/>
        <a:ext cx="7151969" cy="776324"/>
      </dsp:txXfrm>
    </dsp:sp>
    <dsp:sp modelId="{A30E25AF-444C-4C75-9FF2-55B69AB3C7D6}">
      <dsp:nvSpPr>
        <dsp:cNvPr id="0" name=""/>
        <dsp:cNvSpPr/>
      </dsp:nvSpPr>
      <dsp:spPr>
        <a:xfrm>
          <a:off x="1656239" y="970737"/>
          <a:ext cx="776324" cy="77632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6B6897-F7DF-4BFE-A041-A6F2BE428652}">
      <dsp:nvSpPr>
        <dsp:cNvPr id="0" name=""/>
        <dsp:cNvSpPr/>
      </dsp:nvSpPr>
      <dsp:spPr>
        <a:xfrm rot="10800000">
          <a:off x="2044402" y="1941143"/>
          <a:ext cx="7346050" cy="77632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338" tIns="64770" rIns="120904" bIns="64770" numCol="1" spcCol="1270" anchor="t" anchorCtr="0">
          <a:noAutofit/>
        </a:bodyPr>
        <a:lstStyle/>
        <a:p>
          <a:pPr marL="0" lvl="0" indent="0" algn="l" defTabSz="755650">
            <a:lnSpc>
              <a:spcPct val="90000"/>
            </a:lnSpc>
            <a:spcBef>
              <a:spcPct val="0"/>
            </a:spcBef>
            <a:spcAft>
              <a:spcPct val="35000"/>
            </a:spcAft>
            <a:buNone/>
          </a:pPr>
          <a:r>
            <a:rPr lang="en-US" sz="1700" b="1" i="0" kern="1200"/>
            <a:t>Dynamic and Responsive</a:t>
          </a:r>
          <a:endParaRPr lang="en-US" sz="1700" kern="1200"/>
        </a:p>
        <a:p>
          <a:pPr marL="114300" lvl="1" indent="-114300" algn="l" defTabSz="577850">
            <a:lnSpc>
              <a:spcPct val="90000"/>
            </a:lnSpc>
            <a:spcBef>
              <a:spcPct val="0"/>
            </a:spcBef>
            <a:spcAft>
              <a:spcPct val="15000"/>
            </a:spcAft>
            <a:buChar char="•"/>
          </a:pPr>
          <a:r>
            <a:rPr lang="en-US" sz="1300" b="0" i="0" kern="1200"/>
            <a:t>The model is capable of adjusting to seasonal trends, major events, and changing travel patterns, facilitating flexible pricing strategies</a:t>
          </a:r>
          <a:endParaRPr lang="en-US" sz="1300" kern="1200"/>
        </a:p>
      </dsp:txBody>
      <dsp:txXfrm rot="10800000">
        <a:off x="2238483" y="1941143"/>
        <a:ext cx="7151969" cy="776324"/>
      </dsp:txXfrm>
    </dsp:sp>
    <dsp:sp modelId="{C7E8AFA7-2FC0-47E1-B5A8-A375CCFBA36E}">
      <dsp:nvSpPr>
        <dsp:cNvPr id="0" name=""/>
        <dsp:cNvSpPr/>
      </dsp:nvSpPr>
      <dsp:spPr>
        <a:xfrm>
          <a:off x="1656239" y="1941143"/>
          <a:ext cx="776324" cy="77632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323CC-72BE-4FA0-B4F8-79D58308DEA0}">
      <dsp:nvSpPr>
        <dsp:cNvPr id="0" name=""/>
        <dsp:cNvSpPr/>
      </dsp:nvSpPr>
      <dsp:spPr>
        <a:xfrm>
          <a:off x="0" y="190821"/>
          <a:ext cx="7638751" cy="638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kern="1200"/>
            <a:t>Optimizing Revenue through Accurate Pricing</a:t>
          </a:r>
        </a:p>
      </dsp:txBody>
      <dsp:txXfrm>
        <a:off x="31185" y="222006"/>
        <a:ext cx="7576381" cy="576449"/>
      </dsp:txXfrm>
    </dsp:sp>
    <dsp:sp modelId="{7F675C1C-C336-4FA9-A068-0605492182EE}">
      <dsp:nvSpPr>
        <dsp:cNvPr id="0" name=""/>
        <dsp:cNvSpPr/>
      </dsp:nvSpPr>
      <dsp:spPr>
        <a:xfrm>
          <a:off x="0" y="829641"/>
          <a:ext cx="7638751"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530"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endParaRPr lang="en-US" sz="2200" kern="1200"/>
        </a:p>
      </dsp:txBody>
      <dsp:txXfrm>
        <a:off x="0" y="829641"/>
        <a:ext cx="7638751" cy="463680"/>
      </dsp:txXfrm>
    </dsp:sp>
    <dsp:sp modelId="{AB1EFE6C-CA4A-4176-9D12-88999B8160BD}">
      <dsp:nvSpPr>
        <dsp:cNvPr id="0" name=""/>
        <dsp:cNvSpPr/>
      </dsp:nvSpPr>
      <dsp:spPr>
        <a:xfrm>
          <a:off x="0" y="1293321"/>
          <a:ext cx="7638751" cy="638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kern="1200"/>
            <a:t>Competitive Edge in a Dynamic Market</a:t>
          </a:r>
        </a:p>
      </dsp:txBody>
      <dsp:txXfrm>
        <a:off x="31185" y="1324506"/>
        <a:ext cx="7576381" cy="576449"/>
      </dsp:txXfrm>
    </dsp:sp>
    <dsp:sp modelId="{AE3775A7-C917-4992-8403-1E3A0E7E363B}">
      <dsp:nvSpPr>
        <dsp:cNvPr id="0" name=""/>
        <dsp:cNvSpPr/>
      </dsp:nvSpPr>
      <dsp:spPr>
        <a:xfrm>
          <a:off x="0" y="1932141"/>
          <a:ext cx="7638751"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530"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endParaRPr lang="en-US" sz="2200" kern="1200"/>
        </a:p>
      </dsp:txBody>
      <dsp:txXfrm>
        <a:off x="0" y="1932141"/>
        <a:ext cx="7638751" cy="463680"/>
      </dsp:txXfrm>
    </dsp:sp>
    <dsp:sp modelId="{F3DBBD0F-3FC8-43CE-A843-881C05E7428A}">
      <dsp:nvSpPr>
        <dsp:cNvPr id="0" name=""/>
        <dsp:cNvSpPr/>
      </dsp:nvSpPr>
      <dsp:spPr>
        <a:xfrm>
          <a:off x="0" y="2395821"/>
          <a:ext cx="7638751" cy="638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kern="1200"/>
            <a:t>Guest Satisfaction and Reputation Management</a:t>
          </a:r>
        </a:p>
      </dsp:txBody>
      <dsp:txXfrm>
        <a:off x="31185" y="2427006"/>
        <a:ext cx="7576381" cy="576449"/>
      </dsp:txXfrm>
    </dsp:sp>
    <dsp:sp modelId="{6B3030A7-E3BE-46BE-B137-F490C30C071F}">
      <dsp:nvSpPr>
        <dsp:cNvPr id="0" name=""/>
        <dsp:cNvSpPr/>
      </dsp:nvSpPr>
      <dsp:spPr>
        <a:xfrm>
          <a:off x="0" y="3034641"/>
          <a:ext cx="7638751"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530"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endParaRPr lang="en-US" sz="2200" kern="1200"/>
        </a:p>
      </dsp:txBody>
      <dsp:txXfrm>
        <a:off x="0" y="3034641"/>
        <a:ext cx="7638751" cy="463680"/>
      </dsp:txXfrm>
    </dsp:sp>
    <dsp:sp modelId="{E6B1353D-9A38-428C-8FEA-A4BF4A6609C1}">
      <dsp:nvSpPr>
        <dsp:cNvPr id="0" name=""/>
        <dsp:cNvSpPr/>
      </dsp:nvSpPr>
      <dsp:spPr>
        <a:xfrm>
          <a:off x="0" y="3498321"/>
          <a:ext cx="7638751" cy="638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kern="1200"/>
            <a:t>Adaptability to Market Dynamics</a:t>
          </a:r>
        </a:p>
      </dsp:txBody>
      <dsp:txXfrm>
        <a:off x="31185" y="3529506"/>
        <a:ext cx="7576381" cy="576449"/>
      </dsp:txXfrm>
    </dsp:sp>
    <dsp:sp modelId="{F46FAF23-DF66-4924-9370-0F9BC009F8F8}">
      <dsp:nvSpPr>
        <dsp:cNvPr id="0" name=""/>
        <dsp:cNvSpPr/>
      </dsp:nvSpPr>
      <dsp:spPr>
        <a:xfrm>
          <a:off x="0" y="4137141"/>
          <a:ext cx="7638751"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530"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endParaRPr lang="en-US" sz="2200" kern="1200"/>
        </a:p>
      </dsp:txBody>
      <dsp:txXfrm>
        <a:off x="0" y="4137141"/>
        <a:ext cx="7638751" cy="463680"/>
      </dsp:txXfrm>
    </dsp:sp>
    <dsp:sp modelId="{1045B34A-C02E-4663-B8D4-9F15642A914A}">
      <dsp:nvSpPr>
        <dsp:cNvPr id="0" name=""/>
        <dsp:cNvSpPr/>
      </dsp:nvSpPr>
      <dsp:spPr>
        <a:xfrm>
          <a:off x="0" y="4600821"/>
          <a:ext cx="7638751" cy="638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kern="1200"/>
            <a:t>Utilizing Technology for Informed Decisions</a:t>
          </a:r>
        </a:p>
      </dsp:txBody>
      <dsp:txXfrm>
        <a:off x="31185" y="4632006"/>
        <a:ext cx="7576381" cy="576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50D9B-2EEA-47FA-BE3A-1CAD20E005FB}">
      <dsp:nvSpPr>
        <dsp:cNvPr id="0" name=""/>
        <dsp:cNvSpPr/>
      </dsp:nvSpPr>
      <dsp:spPr>
        <a:xfrm>
          <a:off x="0" y="992958"/>
          <a:ext cx="5413169" cy="240442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0122" tIns="562356" rIns="4201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rPr>
            <a:t>For selecting significant variables based on feature importance</a:t>
          </a:r>
        </a:p>
        <a:p>
          <a:pPr marL="171450" lvl="1" indent="-171450" algn="l" defTabSz="800100">
            <a:lnSpc>
              <a:spcPct val="90000"/>
            </a:lnSpc>
            <a:spcBef>
              <a:spcPct val="0"/>
            </a:spcBef>
            <a:spcAft>
              <a:spcPct val="15000"/>
            </a:spcAft>
            <a:buChar char="•"/>
          </a:pPr>
          <a:r>
            <a:rPr lang="en-US" sz="1800" kern="1200" dirty="0">
              <a:solidFill>
                <a:schemeClr val="tx1"/>
              </a:solidFill>
            </a:rPr>
            <a:t>For predicting nightly rates based on the selected predictors, that can be used by the hosts for competitive edge</a:t>
          </a:r>
        </a:p>
        <a:p>
          <a:pPr marL="171450" lvl="1" indent="-171450" algn="l" defTabSz="800100">
            <a:lnSpc>
              <a:spcPct val="90000"/>
            </a:lnSpc>
            <a:spcBef>
              <a:spcPct val="0"/>
            </a:spcBef>
            <a:spcAft>
              <a:spcPct val="15000"/>
            </a:spcAft>
            <a:buChar char="•"/>
          </a:pPr>
          <a:r>
            <a:rPr lang="en-US" sz="1800" kern="1200">
              <a:solidFill>
                <a:schemeClr val="tx1"/>
              </a:solidFill>
            </a:rPr>
            <a:t>Higher model accuracy that withstands inconsistencies in real world data</a:t>
          </a:r>
        </a:p>
      </dsp:txBody>
      <dsp:txXfrm>
        <a:off x="0" y="992958"/>
        <a:ext cx="5413169" cy="2404420"/>
      </dsp:txXfrm>
    </dsp:sp>
    <dsp:sp modelId="{BB26F5EB-8E04-46EA-B8E6-D65AE7192C7C}">
      <dsp:nvSpPr>
        <dsp:cNvPr id="0" name=""/>
        <dsp:cNvSpPr/>
      </dsp:nvSpPr>
      <dsp:spPr>
        <a:xfrm>
          <a:off x="301751" y="557102"/>
          <a:ext cx="3789218" cy="667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23" tIns="0" rIns="143223" bIns="0" numCol="1" spcCol="1270" anchor="ctr" anchorCtr="0">
          <a:noAutofit/>
        </a:bodyPr>
        <a:lstStyle/>
        <a:p>
          <a:pPr marL="0" lvl="0" indent="0" algn="l" defTabSz="1066800">
            <a:lnSpc>
              <a:spcPct val="90000"/>
            </a:lnSpc>
            <a:spcBef>
              <a:spcPct val="0"/>
            </a:spcBef>
            <a:spcAft>
              <a:spcPct val="35000"/>
            </a:spcAft>
            <a:buNone/>
          </a:pPr>
          <a:r>
            <a:rPr lang="en-US" sz="2400" kern="1200"/>
            <a:t>Gradient Boosting:</a:t>
          </a:r>
        </a:p>
      </dsp:txBody>
      <dsp:txXfrm>
        <a:off x="334326" y="589677"/>
        <a:ext cx="3724068" cy="6021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32B48-774E-4E8B-BB37-7767D7264407}">
      <dsp:nvSpPr>
        <dsp:cNvPr id="0" name=""/>
        <dsp:cNvSpPr/>
      </dsp:nvSpPr>
      <dsp:spPr>
        <a:xfrm>
          <a:off x="0" y="1450578"/>
          <a:ext cx="5425643" cy="24185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1090" tIns="333248" rIns="42109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For better model interpretability that helped us analyze business impact</a:t>
          </a:r>
        </a:p>
        <a:p>
          <a:pPr marL="171450" lvl="1" indent="-171450" algn="l" defTabSz="800100">
            <a:lnSpc>
              <a:spcPct val="90000"/>
            </a:lnSpc>
            <a:spcBef>
              <a:spcPct val="0"/>
            </a:spcBef>
            <a:spcAft>
              <a:spcPct val="15000"/>
            </a:spcAft>
            <a:buChar char="•"/>
          </a:pPr>
          <a:r>
            <a:rPr lang="en-US" sz="1800" kern="1200"/>
            <a:t>Selecting features from gradient boosting, including interaction terms and refining using lasso shrinkage further increased accuracy</a:t>
          </a:r>
        </a:p>
        <a:p>
          <a:pPr marL="171450" lvl="1" indent="-171450" algn="l" defTabSz="800100">
            <a:lnSpc>
              <a:spcPct val="90000"/>
            </a:lnSpc>
            <a:spcBef>
              <a:spcPct val="0"/>
            </a:spcBef>
            <a:spcAft>
              <a:spcPct val="15000"/>
            </a:spcAft>
            <a:buChar char="•"/>
          </a:pPr>
          <a:r>
            <a:rPr lang="en-US" sz="1800" kern="1200"/>
            <a:t>Coefficients gave us the monetary impact of the most significant features filtered by the model</a:t>
          </a:r>
        </a:p>
      </dsp:txBody>
      <dsp:txXfrm>
        <a:off x="0" y="1450578"/>
        <a:ext cx="5425643" cy="2418575"/>
      </dsp:txXfrm>
    </dsp:sp>
    <dsp:sp modelId="{6398A10C-5C19-4D74-9376-5E33EC2F5E2A}">
      <dsp:nvSpPr>
        <dsp:cNvPr id="0" name=""/>
        <dsp:cNvSpPr/>
      </dsp:nvSpPr>
      <dsp:spPr>
        <a:xfrm>
          <a:off x="315289" y="997103"/>
          <a:ext cx="3797950" cy="6685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53" tIns="0" rIns="143553" bIns="0" numCol="1" spcCol="1270" anchor="ctr" anchorCtr="0">
          <a:noAutofit/>
        </a:bodyPr>
        <a:lstStyle/>
        <a:p>
          <a:pPr marL="0" lvl="0" indent="0" algn="l" defTabSz="1066800">
            <a:lnSpc>
              <a:spcPct val="90000"/>
            </a:lnSpc>
            <a:spcBef>
              <a:spcPct val="0"/>
            </a:spcBef>
            <a:spcAft>
              <a:spcPct val="35000"/>
            </a:spcAft>
            <a:buNone/>
          </a:pPr>
          <a:r>
            <a:rPr lang="en-US" sz="2400" kern="1200"/>
            <a:t>Lasso Regression</a:t>
          </a:r>
        </a:p>
      </dsp:txBody>
      <dsp:txXfrm>
        <a:off x="347927" y="1029741"/>
        <a:ext cx="3732674" cy="6033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DF520-48BC-4DD4-964F-D6FCBF04ACA8}">
      <dsp:nvSpPr>
        <dsp:cNvPr id="0" name=""/>
        <dsp:cNvSpPr/>
      </dsp:nvSpPr>
      <dsp:spPr>
        <a:xfrm>
          <a:off x="0" y="20538"/>
          <a:ext cx="6662927" cy="5999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t>Nightly Rates:</a:t>
          </a:r>
          <a:endParaRPr lang="en-US" sz="2400" kern="1200" dirty="0"/>
        </a:p>
      </dsp:txBody>
      <dsp:txXfrm>
        <a:off x="29287" y="49825"/>
        <a:ext cx="6604353" cy="541368"/>
      </dsp:txXfrm>
    </dsp:sp>
    <dsp:sp modelId="{3D6E6126-5940-4EFC-921E-6E352AA12FAB}">
      <dsp:nvSpPr>
        <dsp:cNvPr id="0" name=""/>
        <dsp:cNvSpPr/>
      </dsp:nvSpPr>
      <dsp:spPr>
        <a:xfrm>
          <a:off x="0" y="620481"/>
          <a:ext cx="6662927" cy="97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54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The difference between predicated nightly rates and actual nightly rates was calculated for each neighborhood, revealing variations across regions.</a:t>
          </a:r>
          <a:endParaRPr lang="en-US" sz="1800" kern="1200" dirty="0"/>
        </a:p>
      </dsp:txBody>
      <dsp:txXfrm>
        <a:off x="0" y="620481"/>
        <a:ext cx="6662927" cy="977040"/>
      </dsp:txXfrm>
    </dsp:sp>
    <dsp:sp modelId="{2A2F5E9C-2CAD-4908-B737-D6CD672DDA39}">
      <dsp:nvSpPr>
        <dsp:cNvPr id="0" name=""/>
        <dsp:cNvSpPr/>
      </dsp:nvSpPr>
      <dsp:spPr>
        <a:xfrm>
          <a:off x="0" y="1597521"/>
          <a:ext cx="6662927" cy="5999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a:t>Overpriced Neighborhoods:</a:t>
          </a:r>
          <a:endParaRPr lang="en-US" sz="2400" kern="1200"/>
        </a:p>
      </dsp:txBody>
      <dsp:txXfrm>
        <a:off x="29287" y="1626808"/>
        <a:ext cx="6604353" cy="541368"/>
      </dsp:txXfrm>
    </dsp:sp>
    <dsp:sp modelId="{690717D7-E393-40EF-8316-C6B5EE6403A7}">
      <dsp:nvSpPr>
        <dsp:cNvPr id="0" name=""/>
        <dsp:cNvSpPr/>
      </dsp:nvSpPr>
      <dsp:spPr>
        <a:xfrm>
          <a:off x="0" y="2197463"/>
          <a:ext cx="6662927" cy="97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548"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b="0" i="0" kern="1200"/>
            <a:t>The analysis identified several neighborhoods where the average nightly rates exceed the overall average. Notable overpriced neighborhoods include </a:t>
          </a:r>
          <a:r>
            <a:rPr lang="en-US" sz="1800" b="0" i="0" kern="1200">
              <a:latin typeface="Franklin Gothic Medium" panose="020B0603020102020204"/>
            </a:rPr>
            <a:t>Back Bay</a:t>
          </a:r>
          <a:r>
            <a:rPr lang="en-US" sz="1800" b="0" i="0" kern="1200"/>
            <a:t>.</a:t>
          </a:r>
          <a:endParaRPr lang="en-US" sz="1800" kern="1200"/>
        </a:p>
      </dsp:txBody>
      <dsp:txXfrm>
        <a:off x="0" y="2197463"/>
        <a:ext cx="6662927" cy="977040"/>
      </dsp:txXfrm>
    </dsp:sp>
    <dsp:sp modelId="{520BAEA0-E681-4246-B510-24C1583D61EB}">
      <dsp:nvSpPr>
        <dsp:cNvPr id="0" name=""/>
        <dsp:cNvSpPr/>
      </dsp:nvSpPr>
      <dsp:spPr>
        <a:xfrm>
          <a:off x="0" y="3174503"/>
          <a:ext cx="6662927" cy="5999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a:t>Underpriced Neighborhoods:</a:t>
          </a:r>
          <a:endParaRPr lang="en-US" sz="2400" kern="1200"/>
        </a:p>
      </dsp:txBody>
      <dsp:txXfrm>
        <a:off x="29287" y="3203790"/>
        <a:ext cx="6604353" cy="541368"/>
      </dsp:txXfrm>
    </dsp:sp>
    <dsp:sp modelId="{22C3F7EC-6C32-4FFA-B08D-2A385A084E23}">
      <dsp:nvSpPr>
        <dsp:cNvPr id="0" name=""/>
        <dsp:cNvSpPr/>
      </dsp:nvSpPr>
      <dsp:spPr>
        <a:xfrm>
          <a:off x="0" y="3774446"/>
          <a:ext cx="6662927" cy="97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54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i="0" kern="1200"/>
            <a:t>Conversely, some neighborhoods display lower average nightly rates, indicating potential opportunities for travelers. </a:t>
          </a:r>
          <a:r>
            <a:rPr lang="en-US" sz="1800" b="0" i="0" kern="1200">
              <a:latin typeface="Franklin Gothic Medium" panose="020B0603020102020204"/>
            </a:rPr>
            <a:t>Downtown</a:t>
          </a:r>
          <a:r>
            <a:rPr lang="en-US" sz="1800" b="0" i="0" kern="1200"/>
            <a:t> </a:t>
          </a:r>
          <a:r>
            <a:rPr lang="en-US" sz="1800" b="0" i="0" kern="1200">
              <a:latin typeface="Franklin Gothic Medium" panose="020B0603020102020204"/>
            </a:rPr>
            <a:t>falling</a:t>
          </a:r>
          <a:r>
            <a:rPr lang="en-US" sz="1800" b="0" i="0" kern="1200"/>
            <a:t> into this category.</a:t>
          </a:r>
          <a:endParaRPr lang="en-US" sz="1800" kern="1200"/>
        </a:p>
      </dsp:txBody>
      <dsp:txXfrm>
        <a:off x="0" y="3774446"/>
        <a:ext cx="6662927" cy="9770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3D1F8-59A5-4278-84BD-727F0EB289BE}">
      <dsp:nvSpPr>
        <dsp:cNvPr id="0" name=""/>
        <dsp:cNvSpPr/>
      </dsp:nvSpPr>
      <dsp:spPr>
        <a:xfrm>
          <a:off x="117678" y="1064423"/>
          <a:ext cx="6825482" cy="179951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4513" tIns="76200" rIns="76200" bIns="76200" numCol="1" spcCol="1270" anchor="t" anchorCtr="0">
          <a:noAutofit/>
        </a:bodyPr>
        <a:lstStyle/>
        <a:p>
          <a:pPr marL="0" lvl="0" indent="0" algn="l" defTabSz="889000">
            <a:lnSpc>
              <a:spcPct val="90000"/>
            </a:lnSpc>
            <a:spcBef>
              <a:spcPct val="0"/>
            </a:spcBef>
            <a:spcAft>
              <a:spcPct val="35000"/>
            </a:spcAft>
            <a:buNone/>
            <a:defRPr b="1"/>
          </a:pPr>
          <a:r>
            <a:rPr lang="en-US" sz="2000" b="1" i="0" kern="1200" dirty="0"/>
            <a:t>Pricing Adjustments:</a:t>
          </a:r>
          <a:endParaRPr lang="en-US" sz="2000" kern="1200" dirty="0"/>
        </a:p>
        <a:p>
          <a:pPr marL="171450" lvl="1" indent="-171450" algn="l" defTabSz="800100">
            <a:lnSpc>
              <a:spcPct val="90000"/>
            </a:lnSpc>
            <a:spcBef>
              <a:spcPct val="0"/>
            </a:spcBef>
            <a:spcAft>
              <a:spcPct val="15000"/>
            </a:spcAft>
            <a:buChar char="•"/>
          </a:pPr>
          <a:r>
            <a:rPr lang="en-US" sz="1800" b="0" i="0" kern="1200" dirty="0"/>
            <a:t>Property owners in overpriced neighborhoods might consider adjusting their rates during high-demand seasons to remain competitive.</a:t>
          </a:r>
          <a:endParaRPr lang="en-US" sz="1800" kern="1200" dirty="0"/>
        </a:p>
      </dsp:txBody>
      <dsp:txXfrm>
        <a:off x="117678" y="1064423"/>
        <a:ext cx="6825482" cy="1799513"/>
      </dsp:txXfrm>
    </dsp:sp>
    <dsp:sp modelId="{7D357BFD-2784-41F1-B25C-143DAE28C475}">
      <dsp:nvSpPr>
        <dsp:cNvPr id="0" name=""/>
        <dsp:cNvSpPr/>
      </dsp:nvSpPr>
      <dsp:spPr>
        <a:xfrm>
          <a:off x="318717" y="1251102"/>
          <a:ext cx="1107730" cy="895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5EA4CE-DE06-4250-8BE9-CB3B111A7BCD}">
      <dsp:nvSpPr>
        <dsp:cNvPr id="0" name=""/>
        <dsp:cNvSpPr/>
      </dsp:nvSpPr>
      <dsp:spPr>
        <a:xfrm>
          <a:off x="117678" y="3487033"/>
          <a:ext cx="6825482" cy="179951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4513" tIns="76200" rIns="76200" bIns="76200" numCol="1" spcCol="1270" anchor="t" anchorCtr="0">
          <a:noAutofit/>
        </a:bodyPr>
        <a:lstStyle/>
        <a:p>
          <a:pPr marL="0" lvl="0" indent="0" algn="l" defTabSz="889000">
            <a:lnSpc>
              <a:spcPct val="90000"/>
            </a:lnSpc>
            <a:spcBef>
              <a:spcPct val="0"/>
            </a:spcBef>
            <a:spcAft>
              <a:spcPct val="35000"/>
            </a:spcAft>
            <a:buNone/>
            <a:defRPr b="1"/>
          </a:pPr>
          <a:r>
            <a:rPr lang="en-US" sz="2000" b="1" i="0" kern="1200"/>
            <a:t>Marketing Strategies:</a:t>
          </a:r>
          <a:endParaRPr lang="en-US" sz="2000" kern="1200"/>
        </a:p>
        <a:p>
          <a:pPr marL="171450" lvl="1" indent="-171450" algn="l" defTabSz="800100">
            <a:lnSpc>
              <a:spcPct val="90000"/>
            </a:lnSpc>
            <a:spcBef>
              <a:spcPct val="0"/>
            </a:spcBef>
            <a:spcAft>
              <a:spcPct val="15000"/>
            </a:spcAft>
            <a:buChar char="•"/>
          </a:pPr>
          <a:r>
            <a:rPr lang="en-US" sz="1800" b="0" i="0" kern="1200" dirty="0"/>
            <a:t>Owners in underpriced neighborhoods could leverage their pricing advantage in marketing campaigns to attract cost-conscious travelers.</a:t>
          </a:r>
          <a:endParaRPr lang="en-US" sz="1800" kern="1200" dirty="0"/>
        </a:p>
      </dsp:txBody>
      <dsp:txXfrm>
        <a:off x="117678" y="3487033"/>
        <a:ext cx="6825482" cy="1799513"/>
      </dsp:txXfrm>
    </dsp:sp>
    <dsp:sp modelId="{98CAC963-1127-4ED9-9C7C-EEDCF2CD5064}">
      <dsp:nvSpPr>
        <dsp:cNvPr id="0" name=""/>
        <dsp:cNvSpPr/>
      </dsp:nvSpPr>
      <dsp:spPr>
        <a:xfrm>
          <a:off x="318717" y="3788052"/>
          <a:ext cx="1107730" cy="895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E8519-1174-4830-9F02-CC15C05C8983}">
      <dsp:nvSpPr>
        <dsp:cNvPr id="0" name=""/>
        <dsp:cNvSpPr/>
      </dsp:nvSpPr>
      <dsp:spPr>
        <a:xfrm>
          <a:off x="0" y="1782"/>
          <a:ext cx="5578348" cy="9031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98866D-F7B5-48B7-88D2-6E0B54283E36}">
      <dsp:nvSpPr>
        <dsp:cNvPr id="0" name=""/>
        <dsp:cNvSpPr/>
      </dsp:nvSpPr>
      <dsp:spPr>
        <a:xfrm>
          <a:off x="273209" y="204995"/>
          <a:ext cx="496744" cy="4967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D2945C3-AD2A-4371-B21C-9FC31EAF3416}">
      <dsp:nvSpPr>
        <dsp:cNvPr id="0" name=""/>
        <dsp:cNvSpPr/>
      </dsp:nvSpPr>
      <dsp:spPr>
        <a:xfrm>
          <a:off x="1043164" y="1782"/>
          <a:ext cx="4535183" cy="903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586" tIns="95586" rIns="95586" bIns="95586" numCol="1" spcCol="1270" anchor="ctr" anchorCtr="0">
          <a:noAutofit/>
        </a:bodyPr>
        <a:lstStyle/>
        <a:p>
          <a:pPr marL="0" lvl="0" indent="0" algn="l" defTabSz="800100">
            <a:lnSpc>
              <a:spcPct val="100000"/>
            </a:lnSpc>
            <a:spcBef>
              <a:spcPct val="0"/>
            </a:spcBef>
            <a:spcAft>
              <a:spcPct val="35000"/>
            </a:spcAft>
            <a:buNone/>
          </a:pPr>
          <a:r>
            <a:rPr lang="en-US" sz="1800" b="0" i="0" kern="1200" dirty="0"/>
            <a:t>Entire homes/apt attract higher rates (+$19.22).</a:t>
          </a:r>
          <a:endParaRPr lang="en-US" sz="1800" kern="1200" dirty="0"/>
        </a:p>
      </dsp:txBody>
      <dsp:txXfrm>
        <a:off x="1043164" y="1782"/>
        <a:ext cx="4535183" cy="903172"/>
      </dsp:txXfrm>
    </dsp:sp>
    <dsp:sp modelId="{CDB11EFA-7502-491C-932F-AFCCA9D0ACAA}">
      <dsp:nvSpPr>
        <dsp:cNvPr id="0" name=""/>
        <dsp:cNvSpPr/>
      </dsp:nvSpPr>
      <dsp:spPr>
        <a:xfrm>
          <a:off x="0" y="1130747"/>
          <a:ext cx="5578348" cy="9031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AEA85-ADCE-47C2-A908-1C2A2F882C00}">
      <dsp:nvSpPr>
        <dsp:cNvPr id="0" name=""/>
        <dsp:cNvSpPr/>
      </dsp:nvSpPr>
      <dsp:spPr>
        <a:xfrm>
          <a:off x="273209" y="1333961"/>
          <a:ext cx="496744" cy="4967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971DF19-7430-43B0-B7A3-9DBD19F5BB72}">
      <dsp:nvSpPr>
        <dsp:cNvPr id="0" name=""/>
        <dsp:cNvSpPr/>
      </dsp:nvSpPr>
      <dsp:spPr>
        <a:xfrm>
          <a:off x="1043164" y="1130747"/>
          <a:ext cx="4535183" cy="903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586" tIns="95586" rIns="95586" bIns="95586" numCol="1" spcCol="1270" anchor="ctr" anchorCtr="0">
          <a:noAutofit/>
        </a:bodyPr>
        <a:lstStyle/>
        <a:p>
          <a:pPr marL="0" lvl="0" indent="0" algn="l" defTabSz="800100">
            <a:lnSpc>
              <a:spcPct val="100000"/>
            </a:lnSpc>
            <a:spcBef>
              <a:spcPct val="0"/>
            </a:spcBef>
            <a:spcAft>
              <a:spcPct val="35000"/>
            </a:spcAft>
            <a:buNone/>
          </a:pPr>
          <a:r>
            <a:rPr lang="en-US" sz="1800" b="0" i="0" kern="1200" dirty="0"/>
            <a:t>House listings tend to be priced lower </a:t>
          </a:r>
        </a:p>
        <a:p>
          <a:pPr marL="0" lvl="0" indent="0" algn="l" defTabSz="800100">
            <a:lnSpc>
              <a:spcPct val="100000"/>
            </a:lnSpc>
            <a:spcBef>
              <a:spcPct val="0"/>
            </a:spcBef>
            <a:spcAft>
              <a:spcPct val="35000"/>
            </a:spcAft>
            <a:buNone/>
          </a:pPr>
          <a:r>
            <a:rPr lang="en-US" sz="1800" b="0" i="0" kern="1200" dirty="0"/>
            <a:t>(-$24.04).</a:t>
          </a:r>
          <a:endParaRPr lang="en-US" sz="1800" kern="1200" dirty="0"/>
        </a:p>
      </dsp:txBody>
      <dsp:txXfrm>
        <a:off x="1043164" y="1130747"/>
        <a:ext cx="4535183" cy="903172"/>
      </dsp:txXfrm>
    </dsp:sp>
    <dsp:sp modelId="{29496746-1114-4CB4-9C3B-26D72DE48953}">
      <dsp:nvSpPr>
        <dsp:cNvPr id="0" name=""/>
        <dsp:cNvSpPr/>
      </dsp:nvSpPr>
      <dsp:spPr>
        <a:xfrm>
          <a:off x="0" y="2259713"/>
          <a:ext cx="5578348" cy="9031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8DDC9B-4CAA-4E9A-87AD-9027497C0A16}">
      <dsp:nvSpPr>
        <dsp:cNvPr id="0" name=""/>
        <dsp:cNvSpPr/>
      </dsp:nvSpPr>
      <dsp:spPr>
        <a:xfrm>
          <a:off x="273209" y="2462926"/>
          <a:ext cx="496744" cy="4967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1F59544-812B-4316-ADE0-4D27A0D228A5}">
      <dsp:nvSpPr>
        <dsp:cNvPr id="0" name=""/>
        <dsp:cNvSpPr/>
      </dsp:nvSpPr>
      <dsp:spPr>
        <a:xfrm>
          <a:off x="1043164" y="2259713"/>
          <a:ext cx="4535183" cy="903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586" tIns="95586" rIns="95586" bIns="95586" numCol="1" spcCol="1270" anchor="ctr" anchorCtr="0">
          <a:noAutofit/>
        </a:bodyPr>
        <a:lstStyle/>
        <a:p>
          <a:pPr marL="0" lvl="0" indent="0" algn="l" defTabSz="800100">
            <a:lnSpc>
              <a:spcPct val="100000"/>
            </a:lnSpc>
            <a:spcBef>
              <a:spcPct val="0"/>
            </a:spcBef>
            <a:spcAft>
              <a:spcPct val="35000"/>
            </a:spcAft>
            <a:buNone/>
          </a:pPr>
          <a:r>
            <a:rPr lang="en-US" sz="1800" b="0" i="0" kern="1200"/>
            <a:t>Consider bathroom-bedroom ratio for optimal pricing (-$30.46).</a:t>
          </a:r>
          <a:endParaRPr lang="en-US" sz="1800" kern="1200"/>
        </a:p>
      </dsp:txBody>
      <dsp:txXfrm>
        <a:off x="1043164" y="2259713"/>
        <a:ext cx="4535183" cy="903172"/>
      </dsp:txXfrm>
    </dsp:sp>
    <dsp:sp modelId="{8C05BF3E-A46D-4DBA-AF8A-3DE688C5EA65}">
      <dsp:nvSpPr>
        <dsp:cNvPr id="0" name=""/>
        <dsp:cNvSpPr/>
      </dsp:nvSpPr>
      <dsp:spPr>
        <a:xfrm>
          <a:off x="0" y="3388678"/>
          <a:ext cx="5578348" cy="9031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5F658B-17CE-49D6-9E64-B464D83588A3}">
      <dsp:nvSpPr>
        <dsp:cNvPr id="0" name=""/>
        <dsp:cNvSpPr/>
      </dsp:nvSpPr>
      <dsp:spPr>
        <a:xfrm>
          <a:off x="273209" y="3591892"/>
          <a:ext cx="496744" cy="4967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B1A40AD-84AC-4F0D-BA88-2B223AD4796C}">
      <dsp:nvSpPr>
        <dsp:cNvPr id="0" name=""/>
        <dsp:cNvSpPr/>
      </dsp:nvSpPr>
      <dsp:spPr>
        <a:xfrm>
          <a:off x="1043164" y="3388678"/>
          <a:ext cx="4535183" cy="903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586" tIns="95586" rIns="95586" bIns="95586" numCol="1" spcCol="1270" anchor="ctr" anchorCtr="0">
          <a:noAutofit/>
        </a:bodyPr>
        <a:lstStyle/>
        <a:p>
          <a:pPr marL="0" lvl="0" indent="0" algn="l" defTabSz="800100">
            <a:lnSpc>
              <a:spcPct val="100000"/>
            </a:lnSpc>
            <a:spcBef>
              <a:spcPct val="0"/>
            </a:spcBef>
            <a:spcAft>
              <a:spcPct val="35000"/>
            </a:spcAft>
            <a:buNone/>
          </a:pPr>
          <a:r>
            <a:rPr lang="en-US" sz="1800" b="0" i="0" kern="1200"/>
            <a:t>Quality photos positively influence rates (+$23.47).</a:t>
          </a:r>
          <a:endParaRPr lang="en-US" sz="1800" kern="1200"/>
        </a:p>
      </dsp:txBody>
      <dsp:txXfrm>
        <a:off x="1043164" y="3388678"/>
        <a:ext cx="4535183" cy="9031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BB211-CD1E-4769-9F0D-CA87FA22BAE9}">
      <dsp:nvSpPr>
        <dsp:cNvPr id="0" name=""/>
        <dsp:cNvSpPr/>
      </dsp:nvSpPr>
      <dsp:spPr>
        <a:xfrm rot="10800000">
          <a:off x="2040260" y="324"/>
          <a:ext cx="7346050" cy="75975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033" tIns="64770" rIns="120904" bIns="64770" numCol="1" spcCol="1270" anchor="t" anchorCtr="0">
          <a:noAutofit/>
        </a:bodyPr>
        <a:lstStyle/>
        <a:p>
          <a:pPr marL="0" lvl="0" indent="0" algn="l" defTabSz="755650">
            <a:lnSpc>
              <a:spcPct val="90000"/>
            </a:lnSpc>
            <a:spcBef>
              <a:spcPct val="0"/>
            </a:spcBef>
            <a:spcAft>
              <a:spcPct val="35000"/>
            </a:spcAft>
            <a:buNone/>
          </a:pPr>
          <a:r>
            <a:rPr lang="en-US" sz="1700" b="1" kern="1200"/>
            <a:t>Hosts/Property Owners</a:t>
          </a:r>
          <a:endParaRPr lang="en-US" sz="1700" kern="1200"/>
        </a:p>
        <a:p>
          <a:pPr marL="114300" lvl="1" indent="-114300" algn="l" defTabSz="577850">
            <a:lnSpc>
              <a:spcPct val="90000"/>
            </a:lnSpc>
            <a:spcBef>
              <a:spcPct val="0"/>
            </a:spcBef>
            <a:spcAft>
              <a:spcPct val="15000"/>
            </a:spcAft>
            <a:buChar char="•"/>
          </a:pPr>
          <a:r>
            <a:rPr lang="en-US" sz="1300" b="0" i="0" kern="1200"/>
            <a:t>Hosts can set competitive prices that increase occupancy rates and revenue, leading to a higher return on investment.</a:t>
          </a:r>
          <a:endParaRPr lang="en-US" sz="1300" kern="1200"/>
        </a:p>
      </dsp:txBody>
      <dsp:txXfrm rot="10800000">
        <a:off x="2230200" y="324"/>
        <a:ext cx="7156110" cy="759759"/>
      </dsp:txXfrm>
    </dsp:sp>
    <dsp:sp modelId="{F71230F7-FE5C-4847-9B7C-CDCA227E7889}">
      <dsp:nvSpPr>
        <dsp:cNvPr id="0" name=""/>
        <dsp:cNvSpPr/>
      </dsp:nvSpPr>
      <dsp:spPr>
        <a:xfrm>
          <a:off x="1660380" y="324"/>
          <a:ext cx="759759" cy="75975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9A7DBA-5F08-432A-9F6B-65C78575CF94}">
      <dsp:nvSpPr>
        <dsp:cNvPr id="0" name=""/>
        <dsp:cNvSpPr/>
      </dsp:nvSpPr>
      <dsp:spPr>
        <a:xfrm rot="10800000">
          <a:off x="2040260" y="950024"/>
          <a:ext cx="7346050" cy="75975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033" tIns="64770" rIns="120904" bIns="64770" numCol="1" spcCol="1270" anchor="t" anchorCtr="0">
          <a:noAutofit/>
        </a:bodyPr>
        <a:lstStyle/>
        <a:p>
          <a:pPr marL="0" lvl="0" indent="0" algn="l" defTabSz="755650">
            <a:lnSpc>
              <a:spcPct val="90000"/>
            </a:lnSpc>
            <a:spcBef>
              <a:spcPct val="0"/>
            </a:spcBef>
            <a:spcAft>
              <a:spcPct val="35000"/>
            </a:spcAft>
            <a:buNone/>
          </a:pPr>
          <a:r>
            <a:rPr lang="en-US" sz="1700" b="1" kern="1200"/>
            <a:t>Airbnb Platform</a:t>
          </a:r>
          <a:endParaRPr lang="en-US" sz="1700" kern="1200"/>
        </a:p>
        <a:p>
          <a:pPr marL="114300" lvl="1" indent="-114300" algn="l" defTabSz="577850">
            <a:lnSpc>
              <a:spcPct val="90000"/>
            </a:lnSpc>
            <a:spcBef>
              <a:spcPct val="0"/>
            </a:spcBef>
            <a:spcAft>
              <a:spcPct val="15000"/>
            </a:spcAft>
            <a:buChar char="•"/>
          </a:pPr>
          <a:r>
            <a:rPr lang="en-US" sz="1300" kern="1200"/>
            <a:t>Accurate pricing maximizes bookings, directly impacting Airbnb's commission-based revenue and enhances customer satisfaction</a:t>
          </a:r>
        </a:p>
      </dsp:txBody>
      <dsp:txXfrm rot="10800000">
        <a:off x="2230200" y="950024"/>
        <a:ext cx="7156110" cy="759759"/>
      </dsp:txXfrm>
    </dsp:sp>
    <dsp:sp modelId="{9A751DC6-551B-49E1-8DD4-CA816165F438}">
      <dsp:nvSpPr>
        <dsp:cNvPr id="0" name=""/>
        <dsp:cNvSpPr/>
      </dsp:nvSpPr>
      <dsp:spPr>
        <a:xfrm>
          <a:off x="1660380" y="950024"/>
          <a:ext cx="759759" cy="75975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C3E411-659B-4B1A-9993-503FC1F5D50B}">
      <dsp:nvSpPr>
        <dsp:cNvPr id="0" name=""/>
        <dsp:cNvSpPr/>
      </dsp:nvSpPr>
      <dsp:spPr>
        <a:xfrm rot="10800000">
          <a:off x="2040260" y="1899724"/>
          <a:ext cx="7346050" cy="75975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033" tIns="64770" rIns="120904" bIns="64770" numCol="1" spcCol="1270" anchor="t" anchorCtr="0">
          <a:noAutofit/>
        </a:bodyPr>
        <a:lstStyle/>
        <a:p>
          <a:pPr marL="0" lvl="0" indent="0" algn="l" defTabSz="755650">
            <a:lnSpc>
              <a:spcPct val="90000"/>
            </a:lnSpc>
            <a:spcBef>
              <a:spcPct val="0"/>
            </a:spcBef>
            <a:spcAft>
              <a:spcPct val="35000"/>
            </a:spcAft>
            <a:buNone/>
          </a:pPr>
          <a:r>
            <a:rPr lang="en-US" sz="1700" b="1" kern="1200"/>
            <a:t>Customers</a:t>
          </a:r>
          <a:endParaRPr lang="en-US" sz="1700" kern="1200"/>
        </a:p>
        <a:p>
          <a:pPr marL="114300" lvl="1" indent="-114300" algn="l" defTabSz="577850">
            <a:lnSpc>
              <a:spcPct val="90000"/>
            </a:lnSpc>
            <a:spcBef>
              <a:spcPct val="0"/>
            </a:spcBef>
            <a:spcAft>
              <a:spcPct val="15000"/>
            </a:spcAft>
            <a:buChar char="•"/>
          </a:pPr>
          <a:r>
            <a:rPr lang="en-US" sz="1300" b="0" i="0" kern="1200"/>
            <a:t>Customers benefit from clear and reasonable pricing, enhancing trust and engagement with the Airbnb platform.</a:t>
          </a:r>
          <a:endParaRPr lang="en-US" sz="1300" kern="1200"/>
        </a:p>
      </dsp:txBody>
      <dsp:txXfrm rot="10800000">
        <a:off x="2230200" y="1899724"/>
        <a:ext cx="7156110" cy="759759"/>
      </dsp:txXfrm>
    </dsp:sp>
    <dsp:sp modelId="{7C5C22F9-D422-414E-866C-C58FCBA2FE11}">
      <dsp:nvSpPr>
        <dsp:cNvPr id="0" name=""/>
        <dsp:cNvSpPr/>
      </dsp:nvSpPr>
      <dsp:spPr>
        <a:xfrm>
          <a:off x="1660380" y="1899724"/>
          <a:ext cx="759759" cy="75975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 about why Backward Selection was discarded.</a:t>
            </a:r>
          </a:p>
        </p:txBody>
      </p:sp>
      <p:sp>
        <p:nvSpPr>
          <p:cNvPr id="4" name="Slide Number Placeholder 3"/>
          <p:cNvSpPr>
            <a:spLocks noGrp="1"/>
          </p:cNvSpPr>
          <p:nvPr>
            <p:ph type="sldNum" sz="quarter" idx="5"/>
          </p:nvPr>
        </p:nvSpPr>
        <p:spPr/>
        <p:txBody>
          <a:bodyPr/>
          <a:lstStyle/>
          <a:p>
            <a:fld id="{237BF745-0557-B241-863F-056113C7032A}" type="slidenum">
              <a:rPr lang="en-US" smtClean="0"/>
              <a:t>11</a:t>
            </a:fld>
            <a:endParaRPr lang="en-US"/>
          </a:p>
        </p:txBody>
      </p:sp>
    </p:spTree>
    <p:extLst>
      <p:ext uri="{BB962C8B-B14F-4D97-AF65-F5344CB8AC3E}">
        <p14:creationId xmlns:p14="http://schemas.microsoft.com/office/powerpoint/2010/main" val="3338225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Focus on Actionable Metrics</a:t>
            </a:r>
            <a:r>
              <a:rPr lang="en-US" b="0" i="0" dirty="0">
                <a:solidFill>
                  <a:srgbClr val="374151"/>
                </a:solidFill>
                <a:effectLst/>
                <a:latin typeface="Söhne"/>
              </a:rPr>
              <a:t>: By excluding direct pricing variables like '</a:t>
            </a:r>
            <a:r>
              <a:rPr lang="en-US" b="0" i="0" dirty="0" err="1">
                <a:solidFill>
                  <a:srgbClr val="374151"/>
                </a:solidFill>
                <a:effectLst/>
                <a:latin typeface="Söhne"/>
              </a:rPr>
              <a:t>prev_Nightly</a:t>
            </a:r>
            <a:r>
              <a:rPr lang="en-US" b="0" i="0" dirty="0">
                <a:solidFill>
                  <a:srgbClr val="374151"/>
                </a:solidFill>
                <a:effectLst/>
                <a:latin typeface="Söhne"/>
              </a:rPr>
              <a:t> Rate', the model shifts focus towards factors that are within the host's control, such as amenities offered, service quality, or booking policies. This helps in identifying levers that can be actively managed to enhance competitiveness and profitability, rather than simply relying on historical prices which might not reflect current market dynamics or the host's potential to improve their offering.</a:t>
            </a:r>
          </a:p>
          <a:p>
            <a:pPr algn="l">
              <a:buFont typeface="+mj-lt"/>
              <a:buAutoNum type="arabicPeriod"/>
            </a:pPr>
            <a:r>
              <a:rPr lang="en-US" b="1" i="0" dirty="0">
                <a:solidFill>
                  <a:srgbClr val="374151"/>
                </a:solidFill>
                <a:effectLst/>
                <a:latin typeface="Söhne"/>
              </a:rPr>
              <a:t>Avoiding Circular Reasoning</a:t>
            </a:r>
            <a:r>
              <a:rPr lang="en-US" b="0" i="0" dirty="0">
                <a:solidFill>
                  <a:srgbClr val="374151"/>
                </a:solidFill>
                <a:effectLst/>
                <a:latin typeface="Söhne"/>
              </a:rPr>
              <a:t>: Including '</a:t>
            </a:r>
            <a:r>
              <a:rPr lang="en-US" b="0" i="0" dirty="0" err="1">
                <a:solidFill>
                  <a:srgbClr val="374151"/>
                </a:solidFill>
                <a:effectLst/>
                <a:latin typeface="Söhne"/>
              </a:rPr>
              <a:t>prev_Nightly</a:t>
            </a:r>
            <a:r>
              <a:rPr lang="en-US" b="0" i="0" dirty="0">
                <a:solidFill>
                  <a:srgbClr val="374151"/>
                </a:solidFill>
                <a:effectLst/>
                <a:latin typeface="Söhne"/>
              </a:rPr>
              <a:t> Rate' as a predictor could lead to a self-fulfilling prophecy where the model might overemphasize the influence of past pricing on future rates, neglecting how other variables might independently affect pricing. Removing it prevents the model from circular reasoning and ensures that the derived insights are based on intrinsic property features and market conditions that genuinely affect a guest's willingness to pay.</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Listing Type, particularly entire homes or apartments, reflecting a higher value placed on privacy and space.</a:t>
            </a:r>
          </a:p>
          <a:p>
            <a:pPr algn="l">
              <a:buFont typeface="Arial" panose="020B0604020202020204" pitchFamily="34" charset="0"/>
              <a:buChar char="•"/>
            </a:pPr>
            <a:r>
              <a:rPr lang="en-US" b="0" i="0" dirty="0">
                <a:solidFill>
                  <a:srgbClr val="374151"/>
                </a:solidFill>
                <a:effectLst/>
                <a:latin typeface="Söhne"/>
              </a:rPr>
              <a:t>The number of Bedrooms and Bathrooms, indicating a direct correlation between property size and pricing.</a:t>
            </a:r>
          </a:p>
          <a:p>
            <a:pPr algn="l">
              <a:buFont typeface="Arial" panose="020B0604020202020204" pitchFamily="34" charset="0"/>
              <a:buChar char="•"/>
            </a:pPr>
            <a:r>
              <a:rPr lang="en-US" b="0" i="0" dirty="0">
                <a:solidFill>
                  <a:srgbClr val="374151"/>
                </a:solidFill>
                <a:effectLst/>
                <a:latin typeface="Söhne"/>
              </a:rPr>
              <a:t>Cleaning Fees, illustrating how operational costs are factored into nightly rates.</a:t>
            </a:r>
          </a:p>
          <a:p>
            <a:pPr algn="l">
              <a:buFont typeface="Arial" panose="020B0604020202020204" pitchFamily="34" charset="0"/>
              <a:buChar char="•"/>
            </a:pPr>
            <a:r>
              <a:rPr lang="en-US" b="0" i="0" dirty="0" err="1">
                <a:solidFill>
                  <a:srgbClr val="374151"/>
                </a:solidFill>
                <a:effectLst/>
                <a:latin typeface="Söhne"/>
              </a:rPr>
              <a:t>Superhost</a:t>
            </a:r>
            <a:r>
              <a:rPr lang="en-US" b="0" i="0" dirty="0">
                <a:solidFill>
                  <a:srgbClr val="374151"/>
                </a:solidFill>
                <a:effectLst/>
                <a:latin typeface="Söhne"/>
              </a:rPr>
              <a:t> Status within a </a:t>
            </a:r>
            <a:r>
              <a:rPr lang="en-US" b="0" i="0" dirty="0" err="1">
                <a:solidFill>
                  <a:srgbClr val="374151"/>
                </a:solidFill>
                <a:effectLst/>
                <a:latin typeface="Söhne"/>
              </a:rPr>
              <a:t>Zipcode</a:t>
            </a:r>
            <a:r>
              <a:rPr lang="en-US" b="0" i="0" dirty="0">
                <a:solidFill>
                  <a:srgbClr val="374151"/>
                </a:solidFill>
                <a:effectLst/>
                <a:latin typeface="Söhne"/>
              </a:rPr>
              <a:t> area, signaling the impact of host quality on price competitiveness.</a:t>
            </a:r>
          </a:p>
          <a:p>
            <a:pPr algn="l">
              <a:buFont typeface="Arial" panose="020B0604020202020204" pitchFamily="34" charset="0"/>
              <a:buChar char="•"/>
            </a:pPr>
            <a:r>
              <a:rPr lang="en-US" b="0" i="0" dirty="0">
                <a:solidFill>
                  <a:srgbClr val="374151"/>
                </a:solidFill>
                <a:effectLst/>
                <a:latin typeface="Söhne"/>
              </a:rPr>
              <a:t>Review-related metrics, such as the number of reviews in the past year and the proportion of 5-star reviews for </a:t>
            </a:r>
            <a:r>
              <a:rPr lang="en-US" b="0" i="0" dirty="0" err="1">
                <a:solidFill>
                  <a:srgbClr val="374151"/>
                </a:solidFill>
                <a:effectLst/>
                <a:latin typeface="Söhne"/>
              </a:rPr>
              <a:t>superhosts</a:t>
            </a:r>
            <a:r>
              <a:rPr lang="en-US" b="0" i="0" dirty="0">
                <a:solidFill>
                  <a:srgbClr val="374151"/>
                </a:solidFill>
                <a:effectLst/>
                <a:latin typeface="Söhne"/>
              </a:rPr>
              <a:t>, underscoring the role of guest feedback in price setting.</a:t>
            </a:r>
          </a:p>
          <a:p>
            <a:pPr algn="l">
              <a:buFont typeface="Arial" panose="020B0604020202020204" pitchFamily="34" charset="0"/>
              <a:buChar char="•"/>
            </a:pPr>
            <a:r>
              <a:rPr lang="en-US" b="0" i="0" dirty="0">
                <a:solidFill>
                  <a:srgbClr val="374151"/>
                </a:solidFill>
                <a:effectLst/>
                <a:latin typeface="Söhne"/>
              </a:rPr>
              <a:t>Availability factors like the number of days listed and reservation history, showing the balance between demand and supply in price determination.</a:t>
            </a:r>
          </a:p>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12</a:t>
            </a:fld>
            <a:endParaRPr lang="en-US"/>
          </a:p>
        </p:txBody>
      </p:sp>
    </p:spTree>
    <p:extLst>
      <p:ext uri="{BB962C8B-B14F-4D97-AF65-F5344CB8AC3E}">
        <p14:creationId xmlns:p14="http://schemas.microsoft.com/office/powerpoint/2010/main" val="424467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Post our analysis, we have the following recommendations for hosts:</a:t>
            </a:r>
          </a:p>
          <a:p>
            <a:pPr algn="l"/>
            <a:r>
              <a:rPr lang="en-US" b="0" i="1" dirty="0">
                <a:solidFill>
                  <a:srgbClr val="374151"/>
                </a:solidFill>
                <a:effectLst/>
                <a:latin typeface="Söhne"/>
              </a:rPr>
              <a:t>Pricing Adjustments:</a:t>
            </a:r>
            <a:r>
              <a:rPr lang="en-US" b="0" i="0" dirty="0">
                <a:solidFill>
                  <a:srgbClr val="374151"/>
                </a:solidFill>
                <a:effectLst/>
                <a:latin typeface="Söhne"/>
              </a:rPr>
              <a:t> Property owners in overpriced neighborhoods should consider flexible rate adjustments during peak seasons, ensuring competitiveness in high-demand periods.</a:t>
            </a:r>
          </a:p>
          <a:p>
            <a:pPr algn="l"/>
            <a:r>
              <a:rPr lang="en-US" b="0" i="1" dirty="0">
                <a:solidFill>
                  <a:srgbClr val="374151"/>
                </a:solidFill>
                <a:effectLst/>
                <a:latin typeface="Söhne"/>
              </a:rPr>
              <a:t>Marketing Strategies:</a:t>
            </a:r>
            <a:r>
              <a:rPr lang="en-US" b="0" i="0" dirty="0">
                <a:solidFill>
                  <a:srgbClr val="374151"/>
                </a:solidFill>
                <a:effectLst/>
                <a:latin typeface="Söhne"/>
              </a:rPr>
              <a:t> For owners in underpriced neighborhoods, leverage your pricing advantage in marketing. Showcase affordability to attract cost-conscious travelers seeking value.</a:t>
            </a:r>
          </a:p>
          <a:p>
            <a:pPr algn="l"/>
            <a:r>
              <a:rPr lang="en-US" b="1" i="0" dirty="0">
                <a:solidFill>
                  <a:srgbClr val="374151"/>
                </a:solidFill>
                <a:effectLst/>
                <a:latin typeface="Söhne"/>
              </a:rPr>
              <a:t>There are </a:t>
            </a:r>
            <a:r>
              <a:rPr lang="en-US" b="1" i="0" dirty="0" err="1">
                <a:solidFill>
                  <a:srgbClr val="374151"/>
                </a:solidFill>
                <a:effectLst/>
                <a:latin typeface="Söhne"/>
              </a:rPr>
              <a:t>certon</a:t>
            </a:r>
            <a:r>
              <a:rPr lang="en-US" b="1" i="0" dirty="0">
                <a:solidFill>
                  <a:srgbClr val="374151"/>
                </a:solidFill>
                <a:effectLst/>
                <a:latin typeface="Söhne"/>
              </a:rPr>
              <a:t> limitations to our analysis:</a:t>
            </a:r>
            <a:endParaRPr lang="en-US" b="0" i="0" dirty="0">
              <a:solidFill>
                <a:srgbClr val="374151"/>
              </a:solidFill>
              <a:effectLst/>
              <a:latin typeface="Söhne"/>
            </a:endParaRPr>
          </a:p>
          <a:p>
            <a:pPr algn="l"/>
            <a:r>
              <a:rPr lang="en-US" b="0" i="1" dirty="0">
                <a:solidFill>
                  <a:srgbClr val="374151"/>
                </a:solidFill>
                <a:effectLst/>
                <a:latin typeface="Söhne"/>
              </a:rPr>
              <a:t>Firstly, the Data Scope:</a:t>
            </a:r>
            <a:r>
              <a:rPr lang="en-US" b="0" i="0" dirty="0">
                <a:solidFill>
                  <a:srgbClr val="374151"/>
                </a:solidFill>
                <a:effectLst/>
                <a:latin typeface="Söhne"/>
              </a:rPr>
              <a:t> its </a:t>
            </a:r>
            <a:r>
              <a:rPr lang="en-US" b="0" i="0" dirty="0" err="1">
                <a:solidFill>
                  <a:srgbClr val="374151"/>
                </a:solidFill>
                <a:effectLst/>
                <a:latin typeface="Söhne"/>
              </a:rPr>
              <a:t>imparitive</a:t>
            </a:r>
            <a:r>
              <a:rPr lang="en-US" b="0" i="0" dirty="0">
                <a:solidFill>
                  <a:srgbClr val="374151"/>
                </a:solidFill>
                <a:effectLst/>
                <a:latin typeface="Söhne"/>
              </a:rPr>
              <a:t> to know that , our analysis relies on available data, assuming nightly rates accurately reflect property value.</a:t>
            </a:r>
          </a:p>
          <a:p>
            <a:pPr algn="l"/>
            <a:r>
              <a:rPr lang="en-US" b="0" i="1" dirty="0">
                <a:solidFill>
                  <a:srgbClr val="374151"/>
                </a:solidFill>
                <a:effectLst/>
                <a:latin typeface="Söhne"/>
              </a:rPr>
              <a:t>Finally, the External Factors:</a:t>
            </a:r>
            <a:r>
              <a:rPr lang="en-US" b="0" i="0" dirty="0">
                <a:solidFill>
                  <a:srgbClr val="374151"/>
                </a:solidFill>
                <a:effectLst/>
                <a:latin typeface="Söhne"/>
              </a:rPr>
              <a:t> Note that external factors like local events, festivals, or economic conditions weren't considered. These can influence pricing dynamics.</a:t>
            </a:r>
          </a:p>
          <a:p>
            <a:pPr algn="l"/>
            <a:r>
              <a:rPr lang="en-US" b="0" i="1" dirty="0">
                <a:solidFill>
                  <a:srgbClr val="374151"/>
                </a:solidFill>
                <a:effectLst/>
                <a:latin typeface="Söhne"/>
              </a:rPr>
              <a:t>In conclusion, these insights aim to guide strategic decisions in a dynamic Airbnb landscape.</a:t>
            </a: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15</a:t>
            </a:fld>
            <a:endParaRPr lang="en-US"/>
          </a:p>
        </p:txBody>
      </p:sp>
    </p:spTree>
    <p:extLst>
      <p:ext uri="{BB962C8B-B14F-4D97-AF65-F5344CB8AC3E}">
        <p14:creationId xmlns:p14="http://schemas.microsoft.com/office/powerpoint/2010/main" val="2370451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t>As mentioned , we used lasso model to effectively identify how varying each factor can affect the nightly rate. I will walk you through some variable combinations that can </a:t>
            </a:r>
            <a:r>
              <a:rPr lang="en-US" b="1" dirty="0" err="1"/>
              <a:t>afftect</a:t>
            </a:r>
            <a:r>
              <a:rPr lang="en-US" b="1" dirty="0"/>
              <a:t> the nightly rate: </a:t>
            </a:r>
          </a:p>
          <a:p>
            <a:pPr rtl="0"/>
            <a:r>
              <a:rPr lang="en-US" b="1" dirty="0"/>
              <a:t>First , </a:t>
            </a:r>
            <a:r>
              <a:rPr lang="en-US" b="1" dirty="0" err="1"/>
              <a:t>ListingType_Entire</a:t>
            </a:r>
            <a:r>
              <a:rPr lang="en-US" b="1" dirty="0"/>
              <a:t> home/apt: 19.22165377</a:t>
            </a:r>
            <a:r>
              <a:rPr lang="en-US" dirty="0"/>
              <a:t> - Listings categorized as entire homes or apartments are associated with an average increase of about $19.22 in the nightly rate compared to other listing types, assuming all other factors are constant. This could be attributed to people wanting privacy and reluctance to share housing with strangers. </a:t>
            </a:r>
          </a:p>
          <a:p>
            <a:pPr rtl="0"/>
            <a:endParaRPr lang="en-US" b="1" dirty="0"/>
          </a:p>
          <a:p>
            <a:pPr rtl="0"/>
            <a:r>
              <a:rPr lang="en-US" b="1" dirty="0"/>
              <a:t>Second, </a:t>
            </a:r>
            <a:r>
              <a:rPr lang="en-US" b="1" dirty="0" err="1"/>
              <a:t>PropertyType_House</a:t>
            </a:r>
            <a:r>
              <a:rPr lang="en-US" b="1" dirty="0"/>
              <a:t>: -24.0439716</a:t>
            </a:r>
            <a:r>
              <a:rPr lang="en-US" dirty="0"/>
              <a:t>: In certain areas, apartments or other property types might be more centrally located or in higher demand than houses, thus commanding higher prices.</a:t>
            </a:r>
          </a:p>
          <a:p>
            <a:pPr rtl="0"/>
            <a:endParaRPr lang="en-US" b="1" dirty="0"/>
          </a:p>
          <a:p>
            <a:pPr rtl="0"/>
            <a:r>
              <a:rPr lang="en-US" b="1" dirty="0"/>
              <a:t>Third the interaction term of </a:t>
            </a:r>
            <a:r>
              <a:rPr lang="en-US" b="1" dirty="0" err="1"/>
              <a:t>ListingType_Entire</a:t>
            </a:r>
            <a:r>
              <a:rPr lang="en-US" b="1" dirty="0"/>
              <a:t> home/pt and Max Guests: -18.50663936: </a:t>
            </a:r>
            <a:r>
              <a:rPr lang="en-US" dirty="0"/>
              <a:t>This interaction term combines the type of listing (entire home/apt) with the maximum number of guests it can accommodate. The negative coefficient suggests that for entire homes or apartments, a higher guest capacity is associated with a lower nightly rate. </a:t>
            </a:r>
            <a:r>
              <a:rPr lang="en-US" dirty="0">
                <a:effectLst/>
              </a:rPr>
              <a:t>This might seem counterintuitive, as larger properties usually command higher prices. However, it could indicate that hosts of larger properties set lower per-person prices to attract bigger groups, or it might reflect a market where bigger properties are in less demand, leading to competitive pricing. Hosts of larger properties might need to consider their pricing strategy carefully. They may decide to focus on attracting larger groups with competitive pricing or explore ways to increase value (e.g., additional amenities or services) to justify higher rates.</a:t>
            </a:r>
          </a:p>
          <a:p>
            <a:pPr rtl="0"/>
            <a:br>
              <a:rPr lang="en-US" b="1" dirty="0">
                <a:effectLst/>
              </a:rPr>
            </a:br>
            <a:r>
              <a:rPr lang="en-US" b="1" dirty="0">
                <a:effectLst/>
              </a:rPr>
              <a:t>Fourth, Bedrooms Cleaning Fee (USD): 40.28746888</a:t>
            </a:r>
            <a:endParaRPr lang="en-US" dirty="0">
              <a:effectLst/>
            </a:endParaRPr>
          </a:p>
          <a:p>
            <a:pPr rtl="0">
              <a:buFont typeface="Arial" panose="020B0604020202020204" pitchFamily="34" charset="0"/>
              <a:buChar char="•"/>
            </a:pPr>
            <a:r>
              <a:rPr lang="en-US" dirty="0">
                <a:effectLst/>
              </a:rPr>
              <a:t>This term represents the interaction between the number of bedrooms in a listing and the cleaning fee charged. The positive coefficient suggests that listings with more bedrooms and higher cleaning fees have higher nightly rates. This could reflect the reality that larger properties (with more bedrooms) require higher cleaning fees and are often priced higher due to their size and </a:t>
            </a:r>
            <a:r>
              <a:rPr lang="en-US" dirty="0" err="1">
                <a:effectLst/>
              </a:rPr>
              <a:t>capacity.For</a:t>
            </a:r>
            <a:r>
              <a:rPr lang="en-US" dirty="0">
                <a:effectLst/>
              </a:rPr>
              <a:t> hosts, this emphasizes the importance of setting appropriate cleaning fees for larger properties. It also indicates that guests may be willing to pay more for larger spaces, considering the associated higher cleaning costs.</a:t>
            </a:r>
          </a:p>
          <a:p>
            <a:pPr rtl="0"/>
            <a:endParaRPr lang="en-US" dirty="0"/>
          </a:p>
          <a:p>
            <a:pPr rtl="0">
              <a:buFont typeface="Arial" panose="020B0604020202020204" pitchFamily="34" charset="0"/>
              <a:buNone/>
            </a:pPr>
            <a:r>
              <a:rPr lang="en-US" b="1" dirty="0"/>
              <a:t>Finally, Bathroom to Bedroom ratio: </a:t>
            </a:r>
            <a:br>
              <a:rPr lang="en-US" dirty="0"/>
            </a:br>
            <a:r>
              <a:rPr lang="en-US" b="1" dirty="0">
                <a:effectLst/>
              </a:rPr>
              <a:t>Market Preferences</a:t>
            </a:r>
            <a:r>
              <a:rPr lang="en-US" dirty="0">
                <a:effectLst/>
              </a:rPr>
              <a:t>: In certain markets, guests might not value having extra bathrooms as much as other amenities, leading to a lower willingness to pay for higher bathroom-to-bedroom ratios. We can also look at it through property type angle as Higher bathroom-to-bedroom ratios might be more common in certain types of properties (like apartments or studios) that are generally cheaper than larger homes with more bedrooms.</a:t>
            </a:r>
          </a:p>
          <a:p>
            <a:pPr rtl="0">
              <a:buFont typeface="Arial" panose="020B0604020202020204" pitchFamily="34" charset="0"/>
              <a:buNone/>
            </a:pPr>
            <a:r>
              <a:rPr lang="en-US" b="1" dirty="0">
                <a:effectLst/>
              </a:rPr>
              <a:t>So hosts can employ Efficient Use of Space</a:t>
            </a:r>
            <a:r>
              <a:rPr lang="en-US" dirty="0">
                <a:effectLst/>
              </a:rPr>
              <a:t>: Listings that maximize bedrooms (and thus sleeping capacity) over the number of bathrooms might appeal more to larger groups looking for value, thereby commanding a higher nightly rate.</a:t>
            </a:r>
          </a:p>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16</a:t>
            </a:fld>
            <a:endParaRPr lang="en-US"/>
          </a:p>
        </p:txBody>
      </p:sp>
    </p:spTree>
    <p:extLst>
      <p:ext uri="{BB962C8B-B14F-4D97-AF65-F5344CB8AC3E}">
        <p14:creationId xmlns:p14="http://schemas.microsoft.com/office/powerpoint/2010/main" val="3736292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F0F0F"/>
                </a:solidFill>
                <a:effectLst/>
                <a:latin typeface="Söhne"/>
              </a:rPr>
              <a:t>In the evolving Airbnb market, hosts will increasingly benefit from sophisticated pricing strategies that maximize occupancy and returns. The platform will thrive on refined pricing algorithms, driving more bookings, increasing commission-based revenue, and improving customer satisfaction, thereby enhancing its brand loyalty. Customers will appreciate transparent and fair pricing, contributing to their trust and loyalty. Pricing strategies that take into account location demand, instant booking availability, and the appeal of property listings will continue to be essential. Adapting prices in response to seasonal trends and local events will be key to maintaining a competitive advantage and optimizing revenue year-round.</a:t>
            </a:r>
          </a:p>
        </p:txBody>
      </p:sp>
      <p:sp>
        <p:nvSpPr>
          <p:cNvPr id="4" name="Slide Number Placeholder 3"/>
          <p:cNvSpPr>
            <a:spLocks noGrp="1"/>
          </p:cNvSpPr>
          <p:nvPr>
            <p:ph type="sldNum" sz="quarter" idx="5"/>
          </p:nvPr>
        </p:nvSpPr>
        <p:spPr/>
        <p:txBody>
          <a:bodyPr/>
          <a:lstStyle/>
          <a:p>
            <a:fld id="{237BF745-0557-B241-863F-056113C7032A}" type="slidenum">
              <a:rPr lang="en-US" smtClean="0"/>
              <a:t>17</a:t>
            </a:fld>
            <a:endParaRPr lang="en-US"/>
          </a:p>
        </p:txBody>
      </p:sp>
    </p:spTree>
    <p:extLst>
      <p:ext uri="{BB962C8B-B14F-4D97-AF65-F5344CB8AC3E}">
        <p14:creationId xmlns:p14="http://schemas.microsoft.com/office/powerpoint/2010/main" val="469722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1">
                <a:effectLst/>
              </a:rPr>
            </a:br>
            <a:r>
              <a:rPr lang="en-US" b="0" i="0">
                <a:solidFill>
                  <a:srgbClr val="000000"/>
                </a:solidFill>
                <a:effectLst/>
                <a:latin typeface="Söhne"/>
              </a:rPr>
              <a:t>In Boston's competitive market, Airbnb hosts grapple with setting nightly rates due to ever-changing demand, seasonal trends, and diverse guest preferences, risking revenue loss or low occupancy. Overwhelmed by abundant data on market dynamics and pricing, hosts often struggle to capitalize on this information, leading to indecision or ineffective pricing tactics. Moreover, evolving post-pandemic consumer expectations demand quick adaptation of services and pricing, a task that can be daunting without advanced analysis tools.</a:t>
            </a:r>
          </a:p>
          <a:p>
            <a:br>
              <a:rPr lang="en-US" b="0" i="0">
                <a:solidFill>
                  <a:srgbClr val="000000"/>
                </a:solidFill>
                <a:effectLst/>
                <a:latin typeface="Söhne"/>
              </a:rPr>
            </a:br>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3</a:t>
            </a:fld>
            <a:endParaRPr lang="en-US"/>
          </a:p>
        </p:txBody>
      </p:sp>
    </p:spTree>
    <p:extLst>
      <p:ext uri="{BB962C8B-B14F-4D97-AF65-F5344CB8AC3E}">
        <p14:creationId xmlns:p14="http://schemas.microsoft.com/office/powerpoint/2010/main" val="81081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Our objective is to </a:t>
            </a:r>
            <a:r>
              <a:rPr lang="en-US" b="0" i="0">
                <a:solidFill>
                  <a:srgbClr val="0F0F0F"/>
                </a:solidFill>
                <a:effectLst/>
                <a:latin typeface="Söhne"/>
              </a:rPr>
              <a:t>Strike the right balance between competitiveness and profitability in setting nightly rates for Airbnb listings in Boston which would Directly influences occupancy rates and revenue per booking, which is crucial for financial success. </a:t>
            </a:r>
            <a:br>
              <a:rPr lang="en-US"/>
            </a:br>
            <a:r>
              <a:rPr lang="en-US" b="0" i="0">
                <a:solidFill>
                  <a:srgbClr val="0F0F0F"/>
                </a:solidFill>
                <a:effectLst/>
                <a:latin typeface="Söhne"/>
              </a:rPr>
              <a:t>This not only influences occupancy rates but also plays a crucial role in guest satisfaction and reputation management, as fair pricing aligns with guest expectations and fosters positive experiences. Furthermore, adaptability to market dynamics, such as seasonal changes and local events, is essential for maintaining relevance and appeal. Lastly, utilizing technology, particularly data analytics and machine learning, is imperative for hosts to make informed pricing decisions, ensuring they stay competitive and successful in a constantly evolving market landscape.</a:t>
            </a:r>
          </a:p>
          <a:p>
            <a:pPr algn="l"/>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4</a:t>
            </a:fld>
            <a:endParaRPr lang="en-US"/>
          </a:p>
        </p:txBody>
      </p:sp>
    </p:spTree>
    <p:extLst>
      <p:ext uri="{BB962C8B-B14F-4D97-AF65-F5344CB8AC3E}">
        <p14:creationId xmlns:p14="http://schemas.microsoft.com/office/powerpoint/2010/main" val="1908811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Now lets check out the Airbnb dataset for </a:t>
            </a:r>
            <a:r>
              <a:rPr lang="en-US" b="0" i="0" dirty="0" err="1">
                <a:solidFill>
                  <a:srgbClr val="374151"/>
                </a:solidFill>
                <a:effectLst/>
                <a:latin typeface="Söhne"/>
              </a:rPr>
              <a:t>boston</a:t>
            </a:r>
            <a:r>
              <a:rPr lang="en-US" b="0" i="0" dirty="0">
                <a:solidFill>
                  <a:srgbClr val="374151"/>
                </a:solidFill>
                <a:effectLst/>
                <a:latin typeface="Söhne"/>
              </a:rPr>
              <a:t>, comprising 47,606 records and an extensive 111 columns. This rich dataset comprises a diverse range of information, from property details to host performance metrics. Within the dataset, we've identified 8 categorical variables and 103 numerical variables, offering a nuanced understanding of the Boston Airbnb landscape. The data spans from IDs for hosts and properties to crucial financial figures, ratings, and geographical details . Now lets perform some EDA to get meaning insights from data. </a:t>
            </a:r>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5</a:t>
            </a:fld>
            <a:endParaRPr lang="en-US"/>
          </a:p>
        </p:txBody>
      </p:sp>
    </p:spTree>
    <p:extLst>
      <p:ext uri="{BB962C8B-B14F-4D97-AF65-F5344CB8AC3E}">
        <p14:creationId xmlns:p14="http://schemas.microsoft.com/office/powerpoint/2010/main" val="3645449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EDA - It is an important preliminary step in any data analysis or machine learning project. We have done this to analyze and investigate the dataset to discover patterns, spot anomalies, test hypotheses, and check assumptions before formal modeling, training, or evaluation.////</a:t>
            </a:r>
          </a:p>
          <a:p>
            <a:r>
              <a:rPr lang="en-US">
                <a:cs typeface="Calibri"/>
              </a:rPr>
              <a:t>The next step is Data cleaning and preprocessing: Basically, real data is often messy and needs tidying up before using it in analysis. We clean it to fix issues like missing information or errors that would skew results. Pre-processing restructured the data to help the analysis tools make sense of it. We removed invalid outliers so only meaningful data is to be used. With preprocessing, we formatted. organized and arranged the dataset so it works better with the type of analysis being done. Kinda like organizing your room so you can find everything easily.////</a:t>
            </a:r>
          </a:p>
          <a:p>
            <a:r>
              <a:rPr lang="en-US">
                <a:cs typeface="Calibri"/>
              </a:rPr>
              <a:t>Furthermore, Feature engineering is about remixing and reshaping the data into the most model-comprehensible format possible, revealing what would otherwise stay hidden among noisy variables. We guided the models by explicitly calling out the information that we, with our human intuition, know are the keys to the prediction task at hand. The newly engineered mix of features then served as a neatly packaged set for the models to consume. In short, we did feature engineering to preprocess raw data into its most model-friendly format to </a:t>
            </a:r>
            <a:r>
              <a:rPr lang="en-US" err="1">
                <a:cs typeface="Calibri"/>
              </a:rPr>
              <a:t>spoonfeed</a:t>
            </a:r>
            <a:r>
              <a:rPr lang="en-US">
                <a:cs typeface="Calibri"/>
              </a:rPr>
              <a:t> the key patterns to models so they can learn superior insights. The better the data, the better the predictions!////</a:t>
            </a:r>
          </a:p>
          <a:p>
            <a:r>
              <a:rPr lang="en-US">
                <a:cs typeface="Calibri"/>
              </a:rPr>
              <a:t>Model development simplified - we build models to make accurate forecasts. Applying intelligent algorithms allowed analyzing massive data to uncover patterns that made reliable predictions possible. Choosing the optimal modeling technique was crucial to properly interpret the data and realistically represent the real-world system.////</a:t>
            </a:r>
          </a:p>
          <a:p>
            <a:r>
              <a:rPr lang="en-US">
                <a:cs typeface="Calibri"/>
              </a:rPr>
              <a:t>In Model evaluation, thoroughly evaluating model performance judged how well predictions matched truth. Verifying a model's ability to generalize ensured the patterns learned enable realistic forecasts, not just historical overfitting. Rigorously testing across appropriate metrics provides confidence in deployment, allowing models to automate decisions knowing they will continue operating reliably.////</a:t>
            </a:r>
          </a:p>
          <a:p>
            <a:r>
              <a:rPr lang="en-US">
                <a:cs typeface="Calibri"/>
              </a:rPr>
              <a:t>In Parameter tuning, we tuned modeled parameters like shrinkage, tree sizes and regularization strength to find the optimal configuration that resulted in the highest predictive accuracy on validation data. Tuning counterbalanced under and overfitting thus was a key step.////</a:t>
            </a:r>
          </a:p>
          <a:p>
            <a:r>
              <a:rPr lang="en-US">
                <a:cs typeface="Calibri"/>
              </a:rPr>
              <a:t>Lastly, we interpreted models to translate influential patterns into tangible business metrics like </a:t>
            </a:r>
            <a:r>
              <a:rPr lang="en-US" err="1">
                <a:cs typeface="Calibri"/>
              </a:rPr>
              <a:t>moentary</a:t>
            </a:r>
            <a:r>
              <a:rPr lang="en-US">
                <a:cs typeface="Calibri"/>
              </a:rPr>
              <a:t> impact of types of listings. Connecting predictions with commercial outcomes allows optimizing decisions around areas like pricing and overall strategy.//// </a:t>
            </a:r>
          </a:p>
          <a:p>
            <a:r>
              <a:rPr lang="en-US">
                <a:cs typeface="Calibri"/>
              </a:rPr>
              <a:t>In the next slide, I will take you through the EDA done for our target variable </a:t>
            </a:r>
            <a:r>
              <a:rPr lang="en-US" err="1">
                <a:cs typeface="Calibri"/>
              </a:rPr>
              <a:t>nightly_rate</a:t>
            </a:r>
            <a:r>
              <a:rPr lang="en-US">
                <a:cs typeface="Calibri"/>
              </a:rPr>
              <a:t>.////</a:t>
            </a:r>
          </a:p>
        </p:txBody>
      </p:sp>
      <p:sp>
        <p:nvSpPr>
          <p:cNvPr id="4" name="Slide Number Placeholder 3"/>
          <p:cNvSpPr>
            <a:spLocks noGrp="1"/>
          </p:cNvSpPr>
          <p:nvPr>
            <p:ph type="sldNum" sz="quarter" idx="5"/>
          </p:nvPr>
        </p:nvSpPr>
        <p:spPr/>
        <p:txBody>
          <a:bodyPr/>
          <a:lstStyle/>
          <a:p>
            <a:fld id="{237BF745-0557-B241-863F-056113C7032A}" type="slidenum">
              <a:rPr lang="en-US" smtClean="0"/>
              <a:t>6</a:t>
            </a:fld>
            <a:endParaRPr lang="en-US"/>
          </a:p>
        </p:txBody>
      </p:sp>
    </p:spTree>
    <p:extLst>
      <p:ext uri="{BB962C8B-B14F-4D97-AF65-F5344CB8AC3E}">
        <p14:creationId xmlns:p14="http://schemas.microsoft.com/office/powerpoint/2010/main" val="76945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Summary statistics- count, mean, std and so on////</a:t>
            </a:r>
          </a:p>
          <a:p>
            <a:r>
              <a:rPr lang="en-US"/>
              <a:t>Distribution- skewed hence not normal distributed////</a:t>
            </a:r>
          </a:p>
          <a:p>
            <a:r>
              <a:rPr lang="en-US"/>
              <a:t>Boxplot- outlier identification</a:t>
            </a:r>
          </a:p>
          <a:p>
            <a:r>
              <a:rPr lang="en-US"/>
              <a:t>Nightly rate vs bedrooms: outlier confirmation and removal</a:t>
            </a:r>
          </a:p>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7</a:t>
            </a:fld>
            <a:endParaRPr lang="en-US"/>
          </a:p>
        </p:txBody>
      </p:sp>
    </p:spTree>
    <p:extLst>
      <p:ext uri="{BB962C8B-B14F-4D97-AF65-F5344CB8AC3E}">
        <p14:creationId xmlns:p14="http://schemas.microsoft.com/office/powerpoint/2010/main" val="360137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Correlation matrix</a:t>
            </a:r>
          </a:p>
          <a:p>
            <a:r>
              <a:rPr lang="en-US"/>
              <a:t>Distribution of ratings</a:t>
            </a:r>
          </a:p>
          <a:p>
            <a:r>
              <a:rPr lang="en-US"/>
              <a:t>Average nightly rate for various time periods – </a:t>
            </a:r>
            <a:r>
              <a:rPr lang="en-US" err="1"/>
              <a:t>fluctutations</a:t>
            </a:r>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8</a:t>
            </a:fld>
            <a:endParaRPr lang="en-US"/>
          </a:p>
        </p:txBody>
      </p:sp>
    </p:spTree>
    <p:extLst>
      <p:ext uri="{BB962C8B-B14F-4D97-AF65-F5344CB8AC3E}">
        <p14:creationId xmlns:p14="http://schemas.microsoft.com/office/powerpoint/2010/main" val="137016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Outlier treatment- example from earlier, spotted through EDA////</a:t>
            </a:r>
          </a:p>
          <a:p>
            <a:r>
              <a:rPr lang="en-US"/>
              <a:t>Handling missing values- bedroom missing values – dropped rows</a:t>
            </a:r>
          </a:p>
          <a:p>
            <a:r>
              <a:rPr lang="en-US"/>
              <a:t>Imputing- for categorical, we applied imputing to fill in the missing values. We used mode for categorical variables. For neighborhood, we used </a:t>
            </a:r>
            <a:r>
              <a:rPr lang="en-US" err="1"/>
              <a:t>zipcodes</a:t>
            </a:r>
            <a:r>
              <a:rPr lang="en-US"/>
              <a:t> to impute the corresponding values////</a:t>
            </a:r>
          </a:p>
          <a:p>
            <a:r>
              <a:rPr lang="en-US"/>
              <a:t>Preprocessing- using correlation, recognized highly correlated columns to exclude unrequired fields from analysis. For example, we realized that </a:t>
            </a:r>
            <a:r>
              <a:rPr lang="en-US" err="1"/>
              <a:t>prev_nightly</a:t>
            </a:r>
            <a:r>
              <a:rPr lang="en-US"/>
              <a:t> rate was highly correlated with our target variable, hence removed it to reduce bias.////</a:t>
            </a:r>
          </a:p>
          <a:p>
            <a:r>
              <a:rPr lang="en-US"/>
              <a:t>We employed </a:t>
            </a:r>
            <a:r>
              <a:rPr lang="en-US" err="1"/>
              <a:t>onehot</a:t>
            </a:r>
            <a:r>
              <a:rPr lang="en-US"/>
              <a:t> encoding techniques to convert categorical to numerical data for model training and subsequent analysis. A few features include property type, listing type, neighborhood and so on.////</a:t>
            </a:r>
          </a:p>
          <a:p>
            <a:r>
              <a:rPr lang="en-US"/>
              <a:t>We will now move on to the next step- feature engineering, that will be covered by Ashvin.</a:t>
            </a:r>
          </a:p>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9</a:t>
            </a:fld>
            <a:endParaRPr lang="en-US"/>
          </a:p>
        </p:txBody>
      </p:sp>
    </p:spTree>
    <p:extLst>
      <p:ext uri="{BB962C8B-B14F-4D97-AF65-F5344CB8AC3E}">
        <p14:creationId xmlns:p14="http://schemas.microsoft.com/office/powerpoint/2010/main" val="355701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calculates a ratio of 5-star reviews to total reviews for each listing in the </a:t>
            </a:r>
            <a:r>
              <a:rPr lang="en-US" dirty="0" err="1"/>
              <a:t>DataFrame</a:t>
            </a:r>
            <a:r>
              <a:rPr lang="en-US" dirty="0"/>
              <a:t>, but only if the host was a </a:t>
            </a:r>
            <a:r>
              <a:rPr lang="en-US" dirty="0" err="1"/>
              <a:t>superhostin</a:t>
            </a:r>
            <a:r>
              <a:rPr lang="en-US" dirty="0"/>
              <a:t> the period and if there were any reviews. If these conditions are not met, the ratio is set to 0. This metric could be useful for understanding the quality of listings provided by </a:t>
            </a:r>
            <a:r>
              <a:rPr lang="en-US" dirty="0" err="1"/>
              <a:t>superhosts</a:t>
            </a:r>
            <a:r>
              <a:rPr lang="en-US" dirty="0"/>
              <a:t>.</a:t>
            </a:r>
          </a:p>
        </p:txBody>
      </p:sp>
      <p:sp>
        <p:nvSpPr>
          <p:cNvPr id="4" name="Slide Number Placeholder 3"/>
          <p:cNvSpPr>
            <a:spLocks noGrp="1"/>
          </p:cNvSpPr>
          <p:nvPr>
            <p:ph type="sldNum" sz="quarter" idx="5"/>
          </p:nvPr>
        </p:nvSpPr>
        <p:spPr/>
        <p:txBody>
          <a:bodyPr/>
          <a:lstStyle/>
          <a:p>
            <a:fld id="{237BF745-0557-B241-863F-056113C7032A}" type="slidenum">
              <a:rPr lang="en-US" smtClean="0"/>
              <a:t>10</a:t>
            </a:fld>
            <a:endParaRPr lang="en-US"/>
          </a:p>
        </p:txBody>
      </p:sp>
    </p:spTree>
    <p:extLst>
      <p:ext uri="{BB962C8B-B14F-4D97-AF65-F5344CB8AC3E}">
        <p14:creationId xmlns:p14="http://schemas.microsoft.com/office/powerpoint/2010/main" val="2599374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dirty="0"/>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dirty="0"/>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9DAB9F8C-827B-9FF4-8ED9-94B840825275}"/>
              </a:ext>
            </a:extLst>
          </p:cNvPr>
          <p:cNvSpPr>
            <a:spLocks noGrp="1"/>
          </p:cNvSpPr>
          <p:nvPr>
            <p:ph type="sldNum" sz="quarter" idx="16"/>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196A746C-74C4-5932-427A-31197558E4C2}"/>
              </a:ext>
            </a:extLst>
          </p:cNvPr>
          <p:cNvSpPr>
            <a:spLocks noGrp="1"/>
          </p:cNvSpPr>
          <p:nvPr>
            <p:ph type="sldNum" sz="quarter" idx="18"/>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0F51D343-4F7E-84C3-CD08-673F2FE5FD22}"/>
              </a:ext>
            </a:extLst>
          </p:cNvPr>
          <p:cNvSpPr>
            <a:spLocks noGrp="1"/>
          </p:cNvSpPr>
          <p:nvPr>
            <p:ph type="sldNum" sz="quarter" idx="10"/>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CA25B1EA-1D6F-289D-FACB-9040F171AD5C}"/>
              </a:ext>
            </a:extLst>
          </p:cNvPr>
          <p:cNvSpPr>
            <a:spLocks noGrp="1"/>
          </p:cNvSpPr>
          <p:nvPr>
            <p:ph type="sldNum" sz="quarter" idx="10"/>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4" name="Slide Number Placeholder 3">
            <a:extLst>
              <a:ext uri="{FF2B5EF4-FFF2-40B4-BE49-F238E27FC236}">
                <a16:creationId xmlns:a16="http://schemas.microsoft.com/office/drawing/2014/main" id="{F29B4851-011B-C9F1-B12A-2265ABEC7501}"/>
              </a:ext>
            </a:extLst>
          </p:cNvPr>
          <p:cNvSpPr>
            <a:spLocks noGrp="1"/>
          </p:cNvSpPr>
          <p:nvPr>
            <p:ph type="sldNum" sz="quarter" idx="14"/>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6" name="Slide Number Placeholder 5">
            <a:extLst>
              <a:ext uri="{FF2B5EF4-FFF2-40B4-BE49-F238E27FC236}">
                <a16:creationId xmlns:a16="http://schemas.microsoft.com/office/drawing/2014/main" id="{6E14516F-C8C7-9666-D863-2EEAB76C8685}"/>
              </a:ext>
            </a:extLst>
          </p:cNvPr>
          <p:cNvSpPr>
            <a:spLocks noGrp="1"/>
          </p:cNvSpPr>
          <p:nvPr>
            <p:ph type="sldNum" sz="quarter" idx="16"/>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21478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214780"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DDD41E05-E2FD-7748-8B57-EC9C68C6891A}"/>
              </a:ext>
            </a:extLst>
          </p:cNvPr>
          <p:cNvSpPr>
            <a:spLocks noGrp="1"/>
          </p:cNvSpPr>
          <p:nvPr>
            <p:ph type="sldNum" sz="quarter" idx="26"/>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CC7B7A1A-70E9-2FE4-C6F5-83B077FA0A30}"/>
              </a:ext>
            </a:extLst>
          </p:cNvPr>
          <p:cNvSpPr>
            <a:spLocks noGrp="1"/>
          </p:cNvSpPr>
          <p:nvPr>
            <p:ph type="sldNum" sz="quarter" idx="21"/>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52FB5882-2267-1630-20F3-B4AD242C8785}"/>
              </a:ext>
            </a:extLst>
          </p:cNvPr>
          <p:cNvSpPr>
            <a:spLocks noGrp="1"/>
          </p:cNvSpPr>
          <p:nvPr>
            <p:ph type="sldNum" sz="quarter" idx="20"/>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5060CCDA-D884-EB50-0B9C-1003FDB3977F}"/>
              </a:ext>
            </a:extLst>
          </p:cNvPr>
          <p:cNvSpPr>
            <a:spLocks noGrp="1"/>
          </p:cNvSpPr>
          <p:nvPr>
            <p:ph type="sldNum" sz="quarter" idx="21"/>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dirty="0"/>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3/31/23</a:t>
            </a:r>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dirty="0"/>
              <a:t>Click to edit Subhead</a:t>
            </a:r>
          </a:p>
        </p:txBody>
      </p:sp>
      <p:sp>
        <p:nvSpPr>
          <p:cNvPr id="9" name="Text Placeholder 8">
            <a:extLst>
              <a:ext uri="{FF2B5EF4-FFF2-40B4-BE49-F238E27FC236}">
                <a16:creationId xmlns:a16="http://schemas.microsoft.com/office/drawing/2014/main" id="{8CE94D6C-2E61-91FC-DA54-8FB71DE93C01}"/>
              </a:ext>
            </a:extLst>
          </p:cNvPr>
          <p:cNvSpPr>
            <a:spLocks noGrp="1"/>
          </p:cNvSpPr>
          <p:nvPr>
            <p:ph type="body" sz="quarter" idx="11" hasCustomPrompt="1"/>
          </p:nvPr>
        </p:nvSpPr>
        <p:spPr>
          <a:xfrm>
            <a:off x="1101943" y="2043222"/>
            <a:ext cx="2950589" cy="1691333"/>
          </a:xfrm>
        </p:spPr>
        <p:txBody>
          <a:bodyPr>
            <a:noAutofit/>
          </a:bodyPr>
          <a:lstStyle>
            <a:lvl1pPr marL="0" indent="0" algn="l">
              <a:buFontTx/>
              <a:buNone/>
              <a:defRPr sz="1400">
                <a:solidFill>
                  <a:schemeClr val="bg1"/>
                </a:solidFill>
                <a:latin typeface="+mn-lt"/>
              </a:defRPr>
            </a:lvl1pPr>
          </a:lstStyle>
          <a:p>
            <a:r>
              <a:rPr lang="de-DE" sz="1400" dirty="0" err="1">
                <a:solidFill>
                  <a:schemeClr val="bg1"/>
                </a:solidFill>
                <a:latin typeface="Franklin Gothic Book" panose="020B0503020102020204" pitchFamily="34" charset="0"/>
              </a:rPr>
              <a:t>Lorem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ipsum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dolor</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sit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amet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consetetur</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sadipscing</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elitr</a:t>
            </a:r>
            <a:r>
              <a:rPr lang="de-DE" sz="1400" dirty="0">
                <a:solidFill>
                  <a:schemeClr val="bg1"/>
                </a:solidFill>
                <a:latin typeface="Franklin Gothic Book" panose="020B0503020102020204" pitchFamily="34" charset="0"/>
              </a:rPr>
              <a:t>, sed </a:t>
            </a:r>
            <a:r>
              <a:rPr lang="de-DE" sz="1400" dirty="0" err="1">
                <a:solidFill>
                  <a:schemeClr val="bg1"/>
                </a:solidFill>
                <a:latin typeface="Franklin Gothic Book" panose="020B0503020102020204" pitchFamily="34" charset="0"/>
              </a:rPr>
              <a:t>diam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nonumy</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eirmod</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tempor</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invidunt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ut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labore</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dolore</a:t>
            </a:r>
            <a:r>
              <a:rPr lang="de-DE" sz="1400" dirty="0">
                <a:solidFill>
                  <a:schemeClr val="bg1"/>
                </a:solidFill>
                <a:latin typeface="Franklin Gothic Book" panose="020B0503020102020204" pitchFamily="34" charset="0"/>
              </a:rPr>
              <a:t> magna </a:t>
            </a:r>
            <a:r>
              <a:rPr lang="de-DE" sz="1400" dirty="0" err="1">
                <a:solidFill>
                  <a:schemeClr val="bg1"/>
                </a:solidFill>
                <a:latin typeface="Franklin Gothic Book" panose="020B0503020102020204" pitchFamily="34" charset="0"/>
              </a:rPr>
              <a:t>aliquyam</a:t>
            </a:r>
            <a:r>
              <a:rPr lang="de-DE" sz="1400" dirty="0">
                <a:solidFill>
                  <a:schemeClr val="bg1"/>
                </a:solidFill>
                <a:latin typeface="Franklin Gothic Book" panose="020B0503020102020204" pitchFamily="34" charset="0"/>
              </a:rPr>
              <a:t> erat, sed </a:t>
            </a:r>
            <a:r>
              <a:rPr lang="de-DE" sz="1400" dirty="0" err="1">
                <a:solidFill>
                  <a:schemeClr val="bg1"/>
                </a:solidFill>
                <a:latin typeface="Franklin Gothic Book" panose="020B0503020102020204" pitchFamily="34" charset="0"/>
              </a:rPr>
              <a:t>diam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voluptua</a:t>
            </a:r>
            <a:r>
              <a:rPr lang="de-DE" sz="1400" dirty="0">
                <a:solidFill>
                  <a:schemeClr val="bg1"/>
                </a:solidFill>
                <a:latin typeface="Franklin Gothic Book" panose="020B0503020102020204" pitchFamily="34" charset="0"/>
              </a:rPr>
              <a:t>. At </a:t>
            </a:r>
            <a:r>
              <a:rPr lang="de-DE" sz="1400" dirty="0" err="1">
                <a:solidFill>
                  <a:schemeClr val="bg1"/>
                </a:solidFill>
                <a:latin typeface="Franklin Gothic Book" panose="020B0503020102020204" pitchFamily="34" charset="0"/>
              </a:rPr>
              <a:t>vero</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eos</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accusam</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justo</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duo</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dolores</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ea</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rebum</a:t>
            </a:r>
            <a:r>
              <a:rPr lang="de-DE" sz="1400" dirty="0">
                <a:solidFill>
                  <a:schemeClr val="bg1"/>
                </a:solidFill>
                <a:latin typeface="Franklin Gothic Book" panose="020B0503020102020204" pitchFamily="34" charset="0"/>
              </a:rPr>
              <a:t>.</a:t>
            </a:r>
          </a:p>
          <a:p>
            <a:endParaRPr lang="en-US" dirty="0">
              <a:solidFill>
                <a:schemeClr val="bg1"/>
              </a:solidFill>
            </a:endParaRPr>
          </a:p>
          <a:p>
            <a:pPr lvl="0"/>
            <a:endParaRPr lang="en-US" dirty="0"/>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a:t>Click icon to add picture</a:t>
            </a:r>
            <a:endParaRPr lang="en-US" dirty="0"/>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dirty="0"/>
              <a:t>Click to edit Subhead</a:t>
            </a:r>
          </a:p>
        </p:txBody>
      </p:sp>
      <p:sp>
        <p:nvSpPr>
          <p:cNvPr id="18" name="Text Placeholder 8">
            <a:extLst>
              <a:ext uri="{FF2B5EF4-FFF2-40B4-BE49-F238E27FC236}">
                <a16:creationId xmlns:a16="http://schemas.microsoft.com/office/drawing/2014/main" id="{756D1137-A56F-85A2-FEB3-FEBA9D3C86F5}"/>
              </a:ext>
            </a:extLst>
          </p:cNvPr>
          <p:cNvSpPr>
            <a:spLocks noGrp="1"/>
          </p:cNvSpPr>
          <p:nvPr>
            <p:ph type="body" sz="quarter" idx="14" hasCustomPrompt="1"/>
          </p:nvPr>
        </p:nvSpPr>
        <p:spPr>
          <a:xfrm>
            <a:off x="4619721" y="2043222"/>
            <a:ext cx="2950589" cy="1691333"/>
          </a:xfrm>
        </p:spPr>
        <p:txBody>
          <a:bodyPr>
            <a:noAutofit/>
          </a:bodyPr>
          <a:lstStyle>
            <a:lvl1pPr marL="0" indent="0" algn="l">
              <a:buFontTx/>
              <a:buNone/>
              <a:defRPr sz="1400">
                <a:solidFill>
                  <a:schemeClr val="bg1"/>
                </a:solidFill>
                <a:latin typeface="+mn-lt"/>
              </a:defRPr>
            </a:lvl1pPr>
          </a:lstStyle>
          <a:p>
            <a:r>
              <a:rPr lang="de-DE" sz="1400" dirty="0" err="1">
                <a:solidFill>
                  <a:schemeClr val="bg1"/>
                </a:solidFill>
                <a:latin typeface="Franklin Gothic Book" panose="020B0503020102020204" pitchFamily="34" charset="0"/>
              </a:rPr>
              <a:t>Lorem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ipsum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dolor</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sit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amet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consetetur</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sadipscing</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elitr</a:t>
            </a:r>
            <a:r>
              <a:rPr lang="de-DE" sz="1400" dirty="0">
                <a:solidFill>
                  <a:schemeClr val="bg1"/>
                </a:solidFill>
                <a:latin typeface="Franklin Gothic Book" panose="020B0503020102020204" pitchFamily="34" charset="0"/>
              </a:rPr>
              <a:t>, sed </a:t>
            </a:r>
            <a:r>
              <a:rPr lang="de-DE" sz="1400" dirty="0" err="1">
                <a:solidFill>
                  <a:schemeClr val="bg1"/>
                </a:solidFill>
                <a:latin typeface="Franklin Gothic Book" panose="020B0503020102020204" pitchFamily="34" charset="0"/>
              </a:rPr>
              <a:t>diam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nonumy</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eirmod</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tempor</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invidunt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ut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labore</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dolore</a:t>
            </a:r>
            <a:r>
              <a:rPr lang="de-DE" sz="1400" dirty="0">
                <a:solidFill>
                  <a:schemeClr val="bg1"/>
                </a:solidFill>
                <a:latin typeface="Franklin Gothic Book" panose="020B0503020102020204" pitchFamily="34" charset="0"/>
              </a:rPr>
              <a:t> magna </a:t>
            </a:r>
            <a:r>
              <a:rPr lang="de-DE" sz="1400" dirty="0" err="1">
                <a:solidFill>
                  <a:schemeClr val="bg1"/>
                </a:solidFill>
                <a:latin typeface="Franklin Gothic Book" panose="020B0503020102020204" pitchFamily="34" charset="0"/>
              </a:rPr>
              <a:t>aliquyam</a:t>
            </a:r>
            <a:r>
              <a:rPr lang="de-DE" sz="1400" dirty="0">
                <a:solidFill>
                  <a:schemeClr val="bg1"/>
                </a:solidFill>
                <a:latin typeface="Franklin Gothic Book" panose="020B0503020102020204" pitchFamily="34" charset="0"/>
              </a:rPr>
              <a:t> erat, sed </a:t>
            </a:r>
            <a:r>
              <a:rPr lang="de-DE" sz="1400" dirty="0" err="1">
                <a:solidFill>
                  <a:schemeClr val="bg1"/>
                </a:solidFill>
                <a:latin typeface="Franklin Gothic Book" panose="020B0503020102020204" pitchFamily="34" charset="0"/>
              </a:rPr>
              <a:t>diam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voluptua</a:t>
            </a:r>
            <a:r>
              <a:rPr lang="de-DE" sz="1400" dirty="0">
                <a:solidFill>
                  <a:schemeClr val="bg1"/>
                </a:solidFill>
                <a:latin typeface="Franklin Gothic Book" panose="020B0503020102020204" pitchFamily="34" charset="0"/>
              </a:rPr>
              <a:t>. At </a:t>
            </a:r>
            <a:r>
              <a:rPr lang="de-DE" sz="1400" dirty="0" err="1">
                <a:solidFill>
                  <a:schemeClr val="bg1"/>
                </a:solidFill>
                <a:latin typeface="Franklin Gothic Book" panose="020B0503020102020204" pitchFamily="34" charset="0"/>
              </a:rPr>
              <a:t>vero</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eos</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accusam</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justo</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duo</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dolores</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ea</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rebum</a:t>
            </a:r>
            <a:r>
              <a:rPr lang="de-DE" sz="1400" dirty="0">
                <a:solidFill>
                  <a:schemeClr val="bg1"/>
                </a:solidFill>
                <a:latin typeface="Franklin Gothic Book" panose="020B0503020102020204" pitchFamily="34" charset="0"/>
              </a:rPr>
              <a:t>.</a:t>
            </a:r>
          </a:p>
          <a:p>
            <a:endParaRPr lang="en-US" dirty="0">
              <a:solidFill>
                <a:schemeClr val="bg1"/>
              </a:solidFill>
            </a:endParaRPr>
          </a:p>
          <a:p>
            <a:pPr lvl="0"/>
            <a:endParaRPr lang="en-US" dirty="0"/>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a:t>Click icon to add picture</a:t>
            </a:r>
            <a:endParaRPr lang="en-US" dirty="0"/>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t">
              <a:spcBef>
                <a:spcPts val="0"/>
              </a:spcBef>
              <a:buFontTx/>
              <a:buNone/>
              <a:defRPr sz="1800" b="1" baseline="0">
                <a:solidFill>
                  <a:schemeClr val="bg1"/>
                </a:solidFill>
                <a:latin typeface="+mj-lt"/>
              </a:defRPr>
            </a:lvl1pPr>
          </a:lstStyle>
          <a:p>
            <a:pPr lvl="0"/>
            <a:r>
              <a:rPr lang="en-US" dirty="0"/>
              <a:t>Click to edit Subhead</a:t>
            </a:r>
          </a:p>
        </p:txBody>
      </p:sp>
      <p:sp>
        <p:nvSpPr>
          <p:cNvPr id="22" name="Text Placeholder 8">
            <a:extLst>
              <a:ext uri="{FF2B5EF4-FFF2-40B4-BE49-F238E27FC236}">
                <a16:creationId xmlns:a16="http://schemas.microsoft.com/office/drawing/2014/main" id="{326B9638-0AB1-0F11-EA67-211E59867313}"/>
              </a:ext>
            </a:extLst>
          </p:cNvPr>
          <p:cNvSpPr>
            <a:spLocks noGrp="1"/>
          </p:cNvSpPr>
          <p:nvPr>
            <p:ph type="body" sz="quarter" idx="17" hasCustomPrompt="1"/>
          </p:nvPr>
        </p:nvSpPr>
        <p:spPr>
          <a:xfrm>
            <a:off x="8137240" y="2040672"/>
            <a:ext cx="2950589" cy="1691333"/>
          </a:xfrm>
        </p:spPr>
        <p:txBody>
          <a:bodyPr>
            <a:noAutofit/>
          </a:bodyPr>
          <a:lstStyle>
            <a:lvl1pPr marL="0" indent="0" algn="l">
              <a:buFontTx/>
              <a:buNone/>
              <a:defRPr sz="1400" b="1">
                <a:solidFill>
                  <a:schemeClr val="bg1"/>
                </a:solidFill>
                <a:latin typeface="+mn-lt"/>
              </a:defRPr>
            </a:lvl1pPr>
          </a:lstStyle>
          <a:p>
            <a:r>
              <a:rPr lang="de-DE" sz="1400" dirty="0" err="1">
                <a:solidFill>
                  <a:schemeClr val="bg1"/>
                </a:solidFill>
                <a:latin typeface="Franklin Gothic Book" panose="020B0503020102020204" pitchFamily="34" charset="0"/>
              </a:rPr>
              <a:t>Lorem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ipsum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dolor</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sit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amet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consetetur</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sadipscing</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elitr</a:t>
            </a:r>
            <a:r>
              <a:rPr lang="de-DE" sz="1400" dirty="0">
                <a:solidFill>
                  <a:schemeClr val="bg1"/>
                </a:solidFill>
                <a:latin typeface="Franklin Gothic Book" panose="020B0503020102020204" pitchFamily="34" charset="0"/>
              </a:rPr>
              <a:t>, sed </a:t>
            </a:r>
            <a:r>
              <a:rPr lang="de-DE" sz="1400" dirty="0" err="1">
                <a:solidFill>
                  <a:schemeClr val="bg1"/>
                </a:solidFill>
                <a:latin typeface="Franklin Gothic Book" panose="020B0503020102020204" pitchFamily="34" charset="0"/>
              </a:rPr>
              <a:t>diam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nonumy</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eirmod</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tempor</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invidunt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ut</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labore</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dolore</a:t>
            </a:r>
            <a:r>
              <a:rPr lang="de-DE" sz="1400" dirty="0">
                <a:solidFill>
                  <a:schemeClr val="bg1"/>
                </a:solidFill>
                <a:latin typeface="Franklin Gothic Book" panose="020B0503020102020204" pitchFamily="34" charset="0"/>
              </a:rPr>
              <a:t> magna </a:t>
            </a:r>
            <a:r>
              <a:rPr lang="de-DE" sz="1400" dirty="0" err="1">
                <a:solidFill>
                  <a:schemeClr val="bg1"/>
                </a:solidFill>
                <a:latin typeface="Franklin Gothic Book" panose="020B0503020102020204" pitchFamily="34" charset="0"/>
              </a:rPr>
              <a:t>aliquyam</a:t>
            </a:r>
            <a:r>
              <a:rPr lang="de-DE" sz="1400" dirty="0">
                <a:solidFill>
                  <a:schemeClr val="bg1"/>
                </a:solidFill>
                <a:latin typeface="Franklin Gothic Book" panose="020B0503020102020204" pitchFamily="34" charset="0"/>
              </a:rPr>
              <a:t> erat, sed </a:t>
            </a:r>
            <a:r>
              <a:rPr lang="de-DE" sz="1400" dirty="0" err="1">
                <a:solidFill>
                  <a:schemeClr val="bg1"/>
                </a:solidFill>
                <a:latin typeface="Franklin Gothic Book" panose="020B0503020102020204" pitchFamily="34" charset="0"/>
              </a:rPr>
              <a:t>diam</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voluptua</a:t>
            </a:r>
            <a:r>
              <a:rPr lang="de-DE" sz="1400" dirty="0">
                <a:solidFill>
                  <a:schemeClr val="bg1"/>
                </a:solidFill>
                <a:latin typeface="Franklin Gothic Book" panose="020B0503020102020204" pitchFamily="34" charset="0"/>
              </a:rPr>
              <a:t>. At </a:t>
            </a:r>
            <a:r>
              <a:rPr lang="de-DE" sz="1400" dirty="0" err="1">
                <a:solidFill>
                  <a:schemeClr val="bg1"/>
                </a:solidFill>
                <a:latin typeface="Franklin Gothic Book" panose="020B0503020102020204" pitchFamily="34" charset="0"/>
              </a:rPr>
              <a:t>vero</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eos</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accusam</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justo</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duo</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dolores</a:t>
            </a:r>
            <a:r>
              <a:rPr lang="de-DE" sz="1400" dirty="0">
                <a:solidFill>
                  <a:schemeClr val="bg1"/>
                </a:solidFill>
                <a:latin typeface="Franklin Gothic Book" panose="020B0503020102020204" pitchFamily="34" charset="0"/>
              </a:rPr>
              <a:t> et </a:t>
            </a:r>
            <a:r>
              <a:rPr lang="de-DE" sz="1400" dirty="0" err="1">
                <a:solidFill>
                  <a:schemeClr val="bg1"/>
                </a:solidFill>
                <a:latin typeface="Franklin Gothic Book" panose="020B0503020102020204" pitchFamily="34" charset="0"/>
              </a:rPr>
              <a:t>ea</a:t>
            </a:r>
            <a:r>
              <a:rPr lang="de-DE" sz="1400" dirty="0">
                <a:solidFill>
                  <a:schemeClr val="bg1"/>
                </a:solidFill>
                <a:latin typeface="Franklin Gothic Book" panose="020B0503020102020204" pitchFamily="34" charset="0"/>
              </a:rPr>
              <a:t> </a:t>
            </a:r>
            <a:r>
              <a:rPr lang="de-DE" sz="1400" dirty="0" err="1">
                <a:solidFill>
                  <a:schemeClr val="bg1"/>
                </a:solidFill>
                <a:latin typeface="Franklin Gothic Book" panose="020B0503020102020204" pitchFamily="34" charset="0"/>
              </a:rPr>
              <a:t>rebum</a:t>
            </a:r>
            <a:r>
              <a:rPr lang="de-DE" sz="1400" dirty="0">
                <a:solidFill>
                  <a:schemeClr val="bg1"/>
                </a:solidFill>
                <a:latin typeface="Franklin Gothic Book" panose="020B0503020102020204" pitchFamily="34" charset="0"/>
              </a:rPr>
              <a:t>.</a:t>
            </a:r>
          </a:p>
          <a:p>
            <a:endParaRPr lang="en-US" dirty="0">
              <a:solidFill>
                <a:schemeClr val="bg1"/>
              </a:solidFill>
            </a:endParaRPr>
          </a:p>
          <a:p>
            <a:pPr lvl="0"/>
            <a:endParaRPr lang="en-US" dirty="0"/>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a:t>Click icon to add picture</a:t>
            </a:r>
            <a:endParaRPr lang="en-US" dirty="0"/>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B79AD88-FE01-5097-473B-0D0ED2D85A41}"/>
              </a:ext>
            </a:extLst>
          </p:cNvPr>
          <p:cNvSpPr>
            <a:spLocks noGrp="1"/>
          </p:cNvSpPr>
          <p:nvPr>
            <p:ph type="sldNum" sz="quarter" idx="19"/>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2216712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dirty="0"/>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dirty="0"/>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baseline="0">
                <a:solidFill>
                  <a:schemeClr val="tx1"/>
                </a:solidFill>
                <a:latin typeface="+mj-lt"/>
              </a:defRPr>
            </a:lvl1pPr>
          </a:lstStyle>
          <a:p>
            <a:pPr lvl="0"/>
            <a:r>
              <a:rPr lang="en-US" dirty="0"/>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a:t>Click icon to add picture</a:t>
            </a:r>
            <a:endParaRPr lang="en-US" dirty="0"/>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a:t>Click icon to add picture</a:t>
            </a:r>
            <a:endParaRPr lang="en-US" dirty="0"/>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a:t>Click icon to add picture</a:t>
            </a:r>
            <a:endParaRPr lang="en-US" dirty="0"/>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59CB0B28-EB34-B935-AE4A-7CE9E4336910}"/>
              </a:ext>
            </a:extLst>
          </p:cNvPr>
          <p:cNvSpPr>
            <a:spLocks noGrp="1"/>
          </p:cNvSpPr>
          <p:nvPr>
            <p:ph type="sldNum" sz="quarter" idx="26"/>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1838946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dirty="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dirty="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dirty="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dirty="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dirty="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dirty="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dirty="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dirty="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dirty="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dirty="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dirty="0"/>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dirty="0"/>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dirty="0"/>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dirty="0"/>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dirty="0"/>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3" name="Slide Number Placeholder 2">
            <a:extLst>
              <a:ext uri="{FF2B5EF4-FFF2-40B4-BE49-F238E27FC236}">
                <a16:creationId xmlns:a16="http://schemas.microsoft.com/office/drawing/2014/main" id="{CF0AFDB1-12D2-1D31-D510-3BCAF0C50B2B}"/>
              </a:ext>
            </a:extLst>
          </p:cNvPr>
          <p:cNvSpPr>
            <a:spLocks noGrp="1"/>
          </p:cNvSpPr>
          <p:nvPr>
            <p:ph type="sldNum" sz="quarter" idx="36"/>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334754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8B7745F7-8908-BBA2-2D4D-7A215D38DF70}"/>
              </a:ext>
            </a:extLst>
          </p:cNvPr>
          <p:cNvSpPr>
            <a:spLocks noGrp="1"/>
          </p:cNvSpPr>
          <p:nvPr>
            <p:ph type="sldNum" sz="quarter" idx="12"/>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1546374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dirty="0"/>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4522CF03-CCE7-F9C6-26FF-C319D40925FC}"/>
              </a:ext>
            </a:extLst>
          </p:cNvPr>
          <p:cNvSpPr>
            <a:spLocks noGrp="1"/>
          </p:cNvSpPr>
          <p:nvPr>
            <p:ph type="sldNum" sz="quarter" idx="12"/>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3941502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Black">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dirty="0"/>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 Gold">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dirty="0"/>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endParaRPr lang="en-US" dirty="0"/>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4"/>
            <a:ext cx="12192000" cy="6867524"/>
          </a:xfrm>
          <a:ln>
            <a:noFill/>
          </a:ln>
        </p:spPr>
        <p:txBody>
          <a:bodyPr/>
          <a:lstStyle/>
          <a:p>
            <a:r>
              <a:rPr lang="en-US"/>
              <a:t>Click icon to add picture</a:t>
            </a:r>
          </a:p>
        </p:txBody>
      </p:sp>
      <p:sp>
        <p:nvSpPr>
          <p:cNvPr id="3" name="Slide Number Placeholder 2">
            <a:extLst>
              <a:ext uri="{FF2B5EF4-FFF2-40B4-BE49-F238E27FC236}">
                <a16:creationId xmlns:a16="http://schemas.microsoft.com/office/drawing/2014/main" id="{1F79F75A-CC7F-0156-FBEA-7AFDE5FD4041}"/>
              </a:ext>
            </a:extLst>
          </p:cNvPr>
          <p:cNvSpPr>
            <a:spLocks noGrp="1"/>
          </p:cNvSpPr>
          <p:nvPr>
            <p:ph type="sldNum" sz="quarter" idx="12"/>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571BFAC-9DDD-7E29-716C-4E627DE4B710}"/>
              </a:ext>
            </a:extLst>
          </p:cNvPr>
          <p:cNvSpPr>
            <a:spLocks noGrp="1"/>
          </p:cNvSpPr>
          <p:nvPr>
            <p:ph type="sldNum" sz="quarter" idx="12"/>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EFF501C3-2A4B-0682-86F9-ADE24EC93AB9}"/>
              </a:ext>
            </a:extLst>
          </p:cNvPr>
          <p:cNvSpPr>
            <a:spLocks noGrp="1"/>
          </p:cNvSpPr>
          <p:nvPr>
            <p:ph type="sldNum" sz="quarter" idx="12"/>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7" name="Slide Number Placeholder 6">
            <a:extLst>
              <a:ext uri="{FF2B5EF4-FFF2-40B4-BE49-F238E27FC236}">
                <a16:creationId xmlns:a16="http://schemas.microsoft.com/office/drawing/2014/main" id="{F99C5F1A-9BA7-F65D-775E-2A1B983E533A}"/>
              </a:ext>
            </a:extLst>
          </p:cNvPr>
          <p:cNvSpPr>
            <a:spLocks noGrp="1"/>
          </p:cNvSpPr>
          <p:nvPr>
            <p:ph type="sldNum" sz="quarter" idx="15"/>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4" name="Slide Number Placeholder 3">
            <a:extLst>
              <a:ext uri="{FF2B5EF4-FFF2-40B4-BE49-F238E27FC236}">
                <a16:creationId xmlns:a16="http://schemas.microsoft.com/office/drawing/2014/main" id="{13B9323E-BACA-0B7A-9E9F-89AD4E33435D}"/>
              </a:ext>
            </a:extLst>
          </p:cNvPr>
          <p:cNvSpPr>
            <a:spLocks noGrp="1"/>
          </p:cNvSpPr>
          <p:nvPr>
            <p:ph type="sldNum" sz="quarter" idx="14"/>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5" name="Slide Number Placeholder 4">
            <a:extLst>
              <a:ext uri="{FF2B5EF4-FFF2-40B4-BE49-F238E27FC236}">
                <a16:creationId xmlns:a16="http://schemas.microsoft.com/office/drawing/2014/main" id="{08AB0E4F-0D1F-EA8F-1357-B6B9069694D4}"/>
              </a:ext>
            </a:extLst>
          </p:cNvPr>
          <p:cNvSpPr>
            <a:spLocks noGrp="1"/>
          </p:cNvSpPr>
          <p:nvPr>
            <p:ph type="sldNum" sz="quarter" idx="19"/>
          </p:nvPr>
        </p:nvSpPr>
        <p:spPr/>
        <p:txBody>
          <a:body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dirty="0"/>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F235C51E-B187-34DE-A75E-C3E52E200A52}"/>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EA1D-707D-B54C-8FFB-433BD1A27D0B}" type="slidenum">
              <a:rPr lang="en-US" smtClean="0"/>
              <a:pPr/>
              <a:t>‹#›</a:t>
            </a:fld>
            <a:endParaRPr lang="en-US" dirty="0"/>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657" r:id="rId13"/>
    <p:sldLayoutId id="2147483706" r:id="rId14"/>
    <p:sldLayoutId id="2147483705" r:id="rId15"/>
    <p:sldLayoutId id="2147483707" r:id="rId16"/>
    <p:sldLayoutId id="2147483713" r:id="rId17"/>
    <p:sldLayoutId id="2147483709" r:id="rId18"/>
    <p:sldLayoutId id="2147483710" r:id="rId19"/>
    <p:sldLayoutId id="2147483653" r:id="rId20"/>
    <p:sldLayoutId id="2147483690" r:id="rId21"/>
    <p:sldLayoutId id="2147483704" r:id="rId22"/>
    <p:sldLayoutId id="2147483692" r:id="rId23"/>
    <p:sldLayoutId id="2147483693" r:id="rId24"/>
    <p:sldLayoutId id="2147483691" r:id="rId25"/>
    <p:sldLayoutId id="2147483703" r:id="rId26"/>
  </p:sldLayoutIdLst>
  <p:hf hdr="0" ftr="0" dt="0"/>
  <p:txStyles>
    <p:title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4.jpeg"/><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fodors.com/community/united-states/best-location-to-stay-when-visiting-boston-back-bay-or-downtown-927274/" TargetMode="Externa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14.png"/><Relationship Id="rId5" Type="http://schemas.openxmlformats.org/officeDocument/2006/relationships/diagramQuickStyle" Target="../diagrams/quickStyle2.xml"/><Relationship Id="rId10" Type="http://schemas.openxmlformats.org/officeDocument/2006/relationships/image" Target="../media/image13.png"/><Relationship Id="rId4" Type="http://schemas.openxmlformats.org/officeDocument/2006/relationships/diagramLayout" Target="../diagrams/layout2.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3074" name="Picture 2" descr="The 17 Best Things to Do in Boston, From Rooftop Bars to Hidden Museums |  Condé Nast Traveler">
            <a:extLst>
              <a:ext uri="{FF2B5EF4-FFF2-40B4-BE49-F238E27FC236}">
                <a16:creationId xmlns:a16="http://schemas.microsoft.com/office/drawing/2014/main" id="{2AB0397C-7DC8-D2B4-B305-F06309D1FDA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688" y="23149"/>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685800" y="2015956"/>
            <a:ext cx="5943600" cy="592834"/>
          </a:xfrm>
        </p:spPr>
        <p:txBody>
          <a:bodyPr/>
          <a:lstStyle/>
          <a:p>
            <a:r>
              <a:rPr lang="en-US" b="1"/>
              <a:t>Predicting Nightly Rates for Airbnb Listings in Boston</a:t>
            </a:r>
            <a:endParaRPr lang="en-US"/>
          </a:p>
        </p:txBody>
      </p:sp>
      <p:sp>
        <p:nvSpPr>
          <p:cNvPr id="3" name="Text Placeholder 2">
            <a:extLst>
              <a:ext uri="{FF2B5EF4-FFF2-40B4-BE49-F238E27FC236}">
                <a16:creationId xmlns:a16="http://schemas.microsoft.com/office/drawing/2014/main" id="{5991BF94-59A9-105F-273E-B29E440F2501}"/>
              </a:ext>
            </a:extLst>
          </p:cNvPr>
          <p:cNvSpPr>
            <a:spLocks noGrp="1"/>
          </p:cNvSpPr>
          <p:nvPr>
            <p:ph type="body" sz="quarter" idx="10"/>
          </p:nvPr>
        </p:nvSpPr>
        <p:spPr>
          <a:xfrm>
            <a:off x="794657" y="3945880"/>
            <a:ext cx="7763458" cy="449263"/>
          </a:xfrm>
        </p:spPr>
        <p:txBody>
          <a:bodyPr/>
          <a:lstStyle/>
          <a:p>
            <a:r>
              <a:rPr lang="en-US" sz="3600"/>
              <a:t>Group 5</a:t>
            </a:r>
          </a:p>
        </p:txBody>
      </p:sp>
      <p:pic>
        <p:nvPicPr>
          <p:cNvPr id="5" name="Picture 4">
            <a:extLst>
              <a:ext uri="{FF2B5EF4-FFF2-40B4-BE49-F238E27FC236}">
                <a16:creationId xmlns:a16="http://schemas.microsoft.com/office/drawing/2014/main" id="{91A9C161-ACA4-FBF1-8EFD-2D5BFDBB996C}"/>
              </a:ext>
            </a:extLst>
          </p:cNvPr>
          <p:cNvPicPr>
            <a:picLocks noChangeAspect="1"/>
          </p:cNvPicPr>
          <p:nvPr/>
        </p:nvPicPr>
        <p:blipFill>
          <a:blip r:embed="rId4"/>
          <a:stretch>
            <a:fillRect/>
          </a:stretch>
        </p:blipFill>
        <p:spPr>
          <a:xfrm>
            <a:off x="9688" y="-16624"/>
            <a:ext cx="12313519" cy="6935957"/>
          </a:xfrm>
          <a:prstGeom prst="rect">
            <a:avLst/>
          </a:prstGeom>
        </p:spPr>
      </p:pic>
      <p:sp>
        <p:nvSpPr>
          <p:cNvPr id="4" name="TextBox 3">
            <a:extLst>
              <a:ext uri="{FF2B5EF4-FFF2-40B4-BE49-F238E27FC236}">
                <a16:creationId xmlns:a16="http://schemas.microsoft.com/office/drawing/2014/main" id="{8D5AAC9A-9E2D-3D8F-84CB-1B682E963BC3}"/>
              </a:ext>
            </a:extLst>
          </p:cNvPr>
          <p:cNvSpPr txBox="1"/>
          <p:nvPr/>
        </p:nvSpPr>
        <p:spPr>
          <a:xfrm>
            <a:off x="794657" y="3451356"/>
            <a:ext cx="4367278" cy="400110"/>
          </a:xfrm>
          <a:prstGeom prst="rect">
            <a:avLst/>
          </a:prstGeom>
          <a:noFill/>
        </p:spPr>
        <p:txBody>
          <a:bodyPr wrap="square" rtlCol="0">
            <a:spAutoFit/>
          </a:bodyPr>
          <a:lstStyle/>
          <a:p>
            <a:r>
              <a:rPr lang="en-US" sz="2000" b="1">
                <a:solidFill>
                  <a:schemeClr val="bg1"/>
                </a:solidFill>
              </a:rPr>
              <a:t>MGMT 68300</a:t>
            </a:r>
          </a:p>
        </p:txBody>
      </p:sp>
    </p:spTree>
    <p:extLst>
      <p:ext uri="{BB962C8B-B14F-4D97-AF65-F5344CB8AC3E}">
        <p14:creationId xmlns:p14="http://schemas.microsoft.com/office/powerpoint/2010/main" val="4154997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3ADFE8-DD3B-E40B-EEDF-A5FFE93C5D1E}"/>
              </a:ext>
            </a:extLst>
          </p:cNvPr>
          <p:cNvSpPr>
            <a:spLocks noGrp="1"/>
          </p:cNvSpPr>
          <p:nvPr>
            <p:ph type="body" sz="quarter" idx="10"/>
          </p:nvPr>
        </p:nvSpPr>
        <p:spPr>
          <a:xfrm>
            <a:off x="457197" y="974036"/>
            <a:ext cx="11477027" cy="2634578"/>
          </a:xfrm>
        </p:spPr>
        <p:txBody>
          <a:bodyPr/>
          <a:lstStyle/>
          <a:p>
            <a:r>
              <a:rPr lang="en-US" b="1" err="1"/>
              <a:t>SuperhostRatio_Zipcode</a:t>
            </a:r>
            <a:r>
              <a:rPr lang="en-US"/>
              <a:t>: Reflects the concentration of quality hosts in an area, influencing perceived value and price.</a:t>
            </a:r>
          </a:p>
          <a:p>
            <a:endParaRPr lang="en-US"/>
          </a:p>
          <a:p>
            <a:r>
              <a:rPr lang="en-US" b="1" err="1"/>
              <a:t>Superhost_Status_Frequency</a:t>
            </a:r>
            <a:r>
              <a:rPr lang="en-US"/>
              <a:t>: Indicates host quality and reputation, affecting listing desirability and pricing power.</a:t>
            </a:r>
          </a:p>
          <a:p>
            <a:endParaRPr lang="en-US"/>
          </a:p>
          <a:p>
            <a:r>
              <a:rPr lang="en-US" b="1" err="1"/>
              <a:t>ListingsCount_Zipcode</a:t>
            </a:r>
            <a:r>
              <a:rPr lang="en-US"/>
              <a:t>: Measures market saturation, which can impact pricing through supply and demand dynamics.</a:t>
            </a:r>
          </a:p>
          <a:p>
            <a:endParaRPr lang="en-US"/>
          </a:p>
          <a:p>
            <a:r>
              <a:rPr lang="en-US" b="1" err="1"/>
              <a:t>OccupancyRate_Zipcode</a:t>
            </a:r>
            <a:r>
              <a:rPr lang="en-US"/>
              <a:t>: Signals area demand, informing potential rate setting based on local popularity.</a:t>
            </a:r>
          </a:p>
          <a:p>
            <a:endParaRPr lang="en-US"/>
          </a:p>
          <a:p>
            <a:r>
              <a:rPr lang="en-US" b="1" err="1"/>
              <a:t>Bathroom_Bedroom_Ratio</a:t>
            </a:r>
            <a:r>
              <a:rPr lang="en-US"/>
              <a:t>: Suggests property comfort level, potentially justifying higher rates for greater convenience.</a:t>
            </a:r>
          </a:p>
          <a:p>
            <a:endParaRPr lang="en-US"/>
          </a:p>
          <a:p>
            <a:r>
              <a:rPr lang="en-US" b="1"/>
              <a:t>Ratio_5_Star_Superhost</a:t>
            </a:r>
            <a:r>
              <a:rPr lang="en-US"/>
              <a:t>: Combines guest satisfaction with host status, which can correlate with higher achievable prices.</a:t>
            </a:r>
          </a:p>
        </p:txBody>
      </p:sp>
      <p:sp>
        <p:nvSpPr>
          <p:cNvPr id="4" name="Title 3">
            <a:extLst>
              <a:ext uri="{FF2B5EF4-FFF2-40B4-BE49-F238E27FC236}">
                <a16:creationId xmlns:a16="http://schemas.microsoft.com/office/drawing/2014/main" id="{334529B1-1942-0D5B-FA87-FAF08CEB042E}"/>
              </a:ext>
            </a:extLst>
          </p:cNvPr>
          <p:cNvSpPr>
            <a:spLocks noGrp="1"/>
          </p:cNvSpPr>
          <p:nvPr>
            <p:ph type="title"/>
          </p:nvPr>
        </p:nvSpPr>
        <p:spPr/>
        <p:txBody>
          <a:bodyPr>
            <a:noAutofit/>
          </a:bodyPr>
          <a:lstStyle/>
          <a:p>
            <a:r>
              <a:rPr lang="en-US" sz="4000"/>
              <a:t>Feature Engineering</a:t>
            </a:r>
          </a:p>
        </p:txBody>
      </p:sp>
      <p:sp>
        <p:nvSpPr>
          <p:cNvPr id="5" name="Slide Number Placeholder 4">
            <a:extLst>
              <a:ext uri="{FF2B5EF4-FFF2-40B4-BE49-F238E27FC236}">
                <a16:creationId xmlns:a16="http://schemas.microsoft.com/office/drawing/2014/main" id="{CD79E4A4-B265-C64F-3D0C-0D77AC792B8C}"/>
              </a:ext>
            </a:extLst>
          </p:cNvPr>
          <p:cNvSpPr>
            <a:spLocks noGrp="1"/>
          </p:cNvSpPr>
          <p:nvPr>
            <p:ph type="sldNum" sz="quarter" idx="12"/>
          </p:nvPr>
        </p:nvSpPr>
        <p:spPr/>
        <p:txBody>
          <a:bodyPr/>
          <a:lstStyle/>
          <a:p>
            <a:fld id="{3086EA1D-707D-B54C-8FFB-433BD1A27D0B}" type="slidenum">
              <a:rPr lang="en-US" smtClean="0"/>
              <a:pPr/>
              <a:t>10</a:t>
            </a:fld>
            <a:endParaRPr lang="en-US"/>
          </a:p>
        </p:txBody>
      </p:sp>
      <p:graphicFrame>
        <p:nvGraphicFramePr>
          <p:cNvPr id="12" name="Diagram 11">
            <a:extLst>
              <a:ext uri="{FF2B5EF4-FFF2-40B4-BE49-F238E27FC236}">
                <a16:creationId xmlns:a16="http://schemas.microsoft.com/office/drawing/2014/main" id="{CAC29A06-A59F-87C7-CBA0-EA5BB4C645B4}"/>
              </a:ext>
            </a:extLst>
          </p:cNvPr>
          <p:cNvGraphicFramePr/>
          <p:nvPr>
            <p:extLst>
              <p:ext uri="{D42A27DB-BD31-4B8C-83A1-F6EECF244321}">
                <p14:modId xmlns:p14="http://schemas.microsoft.com/office/powerpoint/2010/main" val="1882071961"/>
              </p:ext>
            </p:extLst>
          </p:nvPr>
        </p:nvGraphicFramePr>
        <p:xfrm>
          <a:off x="667510" y="6268968"/>
          <a:ext cx="11266714" cy="589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91D1ECAF-E44A-D004-3A1B-45688FF3026C}"/>
              </a:ext>
            </a:extLst>
          </p:cNvPr>
          <p:cNvPicPr>
            <a:picLocks noChangeAspect="1"/>
          </p:cNvPicPr>
          <p:nvPr/>
        </p:nvPicPr>
        <p:blipFill>
          <a:blip r:embed="rId8"/>
          <a:stretch>
            <a:fillRect/>
          </a:stretch>
        </p:blipFill>
        <p:spPr>
          <a:xfrm>
            <a:off x="494448" y="4361560"/>
            <a:ext cx="11203103" cy="1704966"/>
          </a:xfrm>
          <a:prstGeom prst="rect">
            <a:avLst/>
          </a:prstGeom>
        </p:spPr>
      </p:pic>
      <p:cxnSp>
        <p:nvCxnSpPr>
          <p:cNvPr id="16" name="Straight Connector 15">
            <a:extLst>
              <a:ext uri="{FF2B5EF4-FFF2-40B4-BE49-F238E27FC236}">
                <a16:creationId xmlns:a16="http://schemas.microsoft.com/office/drawing/2014/main" id="{07A53955-E0E5-97F3-79AF-BC9EA6C128BD}"/>
              </a:ext>
            </a:extLst>
          </p:cNvPr>
          <p:cNvCxnSpPr>
            <a:cxnSpLocks/>
          </p:cNvCxnSpPr>
          <p:nvPr/>
        </p:nvCxnSpPr>
        <p:spPr>
          <a:xfrm flipH="1">
            <a:off x="6090555" y="903899"/>
            <a:ext cx="5444" cy="3185082"/>
          </a:xfrm>
          <a:prstGeom prst="line">
            <a:avLst/>
          </a:prstGeom>
          <a:ln w="19050">
            <a:solidFill>
              <a:srgbClr val="CFB99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668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E2D3B1-47AD-F42C-134A-898069BAADEC}"/>
              </a:ext>
            </a:extLst>
          </p:cNvPr>
          <p:cNvSpPr>
            <a:spLocks noGrp="1"/>
          </p:cNvSpPr>
          <p:nvPr>
            <p:ph type="title"/>
          </p:nvPr>
        </p:nvSpPr>
        <p:spPr/>
        <p:txBody>
          <a:bodyPr>
            <a:normAutofit fontScale="90000"/>
          </a:bodyPr>
          <a:lstStyle/>
          <a:p>
            <a:r>
              <a:rPr lang="en-US">
                <a:latin typeface="Franklin Gothic Medium Cond"/>
              </a:rPr>
              <a:t>Models Chosen and Why? </a:t>
            </a:r>
            <a:endParaRPr lang="en-US"/>
          </a:p>
        </p:txBody>
      </p:sp>
      <p:graphicFrame>
        <p:nvGraphicFramePr>
          <p:cNvPr id="2" name="Content Placeholder 1">
            <a:extLst>
              <a:ext uri="{FF2B5EF4-FFF2-40B4-BE49-F238E27FC236}">
                <a16:creationId xmlns:a16="http://schemas.microsoft.com/office/drawing/2014/main" id="{A1F96172-EFA9-065B-4ADF-5C570DDD8CC2}"/>
              </a:ext>
            </a:extLst>
          </p:cNvPr>
          <p:cNvGraphicFramePr>
            <a:graphicFrameLocks noGrp="1"/>
          </p:cNvGraphicFramePr>
          <p:nvPr>
            <p:ph idx="12"/>
            <p:extLst>
              <p:ext uri="{D42A27DB-BD31-4B8C-83A1-F6EECF244321}">
                <p14:modId xmlns:p14="http://schemas.microsoft.com/office/powerpoint/2010/main" val="2709521168"/>
              </p:ext>
            </p:extLst>
          </p:nvPr>
        </p:nvGraphicFramePr>
        <p:xfrm>
          <a:off x="554773" y="808866"/>
          <a:ext cx="5413169" cy="4390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6">
            <a:extLst>
              <a:ext uri="{FF2B5EF4-FFF2-40B4-BE49-F238E27FC236}">
                <a16:creationId xmlns:a16="http://schemas.microsoft.com/office/drawing/2014/main" id="{AF33C60B-1527-E0D0-AF1C-F9DFB61BB8CB}"/>
              </a:ext>
            </a:extLst>
          </p:cNvPr>
          <p:cNvGraphicFramePr>
            <a:graphicFrameLocks noGrp="1"/>
          </p:cNvGraphicFramePr>
          <p:nvPr>
            <p:ph idx="13"/>
            <p:extLst>
              <p:ext uri="{D42A27DB-BD31-4B8C-83A1-F6EECF244321}">
                <p14:modId xmlns:p14="http://schemas.microsoft.com/office/powerpoint/2010/main" val="506766766"/>
              </p:ext>
            </p:extLst>
          </p:nvPr>
        </p:nvGraphicFramePr>
        <p:xfrm>
          <a:off x="6224059" y="356197"/>
          <a:ext cx="5425643" cy="4390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Slide Number Placeholder 12">
            <a:extLst>
              <a:ext uri="{FF2B5EF4-FFF2-40B4-BE49-F238E27FC236}">
                <a16:creationId xmlns:a16="http://schemas.microsoft.com/office/drawing/2014/main" id="{94314E02-B829-D46D-EAE9-83F73BD793A2}"/>
              </a:ext>
            </a:extLst>
          </p:cNvPr>
          <p:cNvSpPr>
            <a:spLocks noGrp="1"/>
          </p:cNvSpPr>
          <p:nvPr>
            <p:ph type="sldNum" sz="quarter" idx="14"/>
          </p:nvPr>
        </p:nvSpPr>
        <p:spPr/>
        <p:txBody>
          <a:bodyPr/>
          <a:lstStyle/>
          <a:p>
            <a:fld id="{3086EA1D-707D-B54C-8FFB-433BD1A27D0B}" type="slidenum">
              <a:rPr lang="en-US" smtClean="0"/>
              <a:pPr/>
              <a:t>11</a:t>
            </a:fld>
            <a:endParaRPr lang="en-US"/>
          </a:p>
        </p:txBody>
      </p:sp>
      <p:sp>
        <p:nvSpPr>
          <p:cNvPr id="4" name="Text Placeholder 3">
            <a:extLst>
              <a:ext uri="{FF2B5EF4-FFF2-40B4-BE49-F238E27FC236}">
                <a16:creationId xmlns:a16="http://schemas.microsoft.com/office/drawing/2014/main" id="{A91BF2F0-F74B-7303-8B77-70CC07CD48FB}"/>
              </a:ext>
            </a:extLst>
          </p:cNvPr>
          <p:cNvSpPr>
            <a:spLocks noGrp="1"/>
          </p:cNvSpPr>
          <p:nvPr>
            <p:ph type="body" sz="quarter" idx="11"/>
          </p:nvPr>
        </p:nvSpPr>
        <p:spPr/>
        <p:txBody>
          <a:bodyPr vert="horz" lIns="91440" tIns="45720" rIns="91440" bIns="45720" rtlCol="0" anchor="t">
            <a:noAutofit/>
          </a:bodyPr>
          <a:lstStyle/>
          <a:p>
            <a:r>
              <a:rPr lang="en-US">
                <a:latin typeface="Franklin Gothic Medium Cond"/>
              </a:rPr>
              <a:t>Our approach optimizes model accuracy for robustness and interpretability for analyzing business impact</a:t>
            </a:r>
            <a:endParaRPr lang="en-US"/>
          </a:p>
        </p:txBody>
      </p:sp>
      <p:sp>
        <p:nvSpPr>
          <p:cNvPr id="14" name="Rectangle: Rounded Corners 4">
            <a:extLst>
              <a:ext uri="{FF2B5EF4-FFF2-40B4-BE49-F238E27FC236}">
                <a16:creationId xmlns:a16="http://schemas.microsoft.com/office/drawing/2014/main" id="{B4A3EDDE-71BD-C504-CBB3-2469865BC552}"/>
              </a:ext>
            </a:extLst>
          </p:cNvPr>
          <p:cNvSpPr txBox="1"/>
          <p:nvPr/>
        </p:nvSpPr>
        <p:spPr>
          <a:xfrm>
            <a:off x="464975" y="4329716"/>
            <a:ext cx="5669202" cy="14113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defTabSz="1244600">
              <a:lnSpc>
                <a:spcPct val="90000"/>
              </a:lnSpc>
              <a:spcBef>
                <a:spcPct val="0"/>
              </a:spcBef>
              <a:spcAft>
                <a:spcPct val="35000"/>
              </a:spcAft>
            </a:pPr>
            <a:endParaRPr lang="en-US" sz="2000">
              <a:solidFill>
                <a:schemeClr val="tx1"/>
              </a:solidFill>
            </a:endParaRPr>
          </a:p>
          <a:p>
            <a:pPr defTabSz="1244600">
              <a:lnSpc>
                <a:spcPct val="90000"/>
              </a:lnSpc>
              <a:spcBef>
                <a:spcPct val="0"/>
              </a:spcBef>
              <a:spcAft>
                <a:spcPct val="35000"/>
              </a:spcAft>
            </a:pPr>
            <a:endParaRPr lang="en-US" sz="2000">
              <a:solidFill>
                <a:schemeClr val="tx1"/>
              </a:solidFill>
            </a:endParaRPr>
          </a:p>
          <a:p>
            <a:pPr marL="0" lvl="0" indent="0" algn="l" defTabSz="1244600">
              <a:lnSpc>
                <a:spcPct val="90000"/>
              </a:lnSpc>
              <a:spcBef>
                <a:spcPct val="0"/>
              </a:spcBef>
              <a:spcAft>
                <a:spcPct val="35000"/>
              </a:spcAft>
              <a:buNone/>
            </a:pPr>
            <a:r>
              <a:rPr lang="en-US" sz="2000">
                <a:solidFill>
                  <a:schemeClr val="tx1"/>
                </a:solidFill>
              </a:rPr>
              <a:t>Train-test : Prediction – 85 : 15</a:t>
            </a:r>
            <a:endParaRPr lang="en-US">
              <a:solidFill>
                <a:schemeClr val="tx1"/>
              </a:solidFill>
            </a:endParaRPr>
          </a:p>
          <a:p>
            <a:pPr marL="0" lvl="0" indent="0" algn="l" defTabSz="1244600">
              <a:lnSpc>
                <a:spcPct val="90000"/>
              </a:lnSpc>
              <a:spcBef>
                <a:spcPct val="0"/>
              </a:spcBef>
              <a:spcAft>
                <a:spcPct val="35000"/>
              </a:spcAft>
              <a:buNone/>
            </a:pPr>
            <a:r>
              <a:rPr lang="en-US" sz="2000">
                <a:solidFill>
                  <a:schemeClr val="tx1"/>
                </a:solidFill>
              </a:rPr>
              <a:t>Train : Test – 80 : 20</a:t>
            </a:r>
          </a:p>
          <a:p>
            <a:pPr defTabSz="1244600">
              <a:lnSpc>
                <a:spcPct val="90000"/>
              </a:lnSpc>
              <a:spcBef>
                <a:spcPct val="0"/>
              </a:spcBef>
              <a:spcAft>
                <a:spcPct val="35000"/>
              </a:spcAft>
            </a:pPr>
            <a:r>
              <a:rPr lang="en-US" sz="2000">
                <a:solidFill>
                  <a:schemeClr val="tx1"/>
                </a:solidFill>
              </a:rPr>
              <a:t>R-squared – 0.76 MAPE ~ 10%</a:t>
            </a:r>
          </a:p>
          <a:p>
            <a:pPr marL="0" lvl="0" indent="0" algn="l" defTabSz="1244600">
              <a:lnSpc>
                <a:spcPct val="90000"/>
              </a:lnSpc>
              <a:spcBef>
                <a:spcPct val="0"/>
              </a:spcBef>
              <a:spcAft>
                <a:spcPct val="35000"/>
              </a:spcAft>
              <a:buNone/>
            </a:pPr>
            <a:r>
              <a:rPr lang="en-US" sz="2000">
                <a:solidFill>
                  <a:schemeClr val="tx1"/>
                </a:solidFill>
              </a:rPr>
              <a:t>Prediction R-squared: 0.72</a:t>
            </a:r>
          </a:p>
          <a:p>
            <a:pPr defTabSz="1244600">
              <a:lnSpc>
                <a:spcPct val="90000"/>
              </a:lnSpc>
              <a:spcBef>
                <a:spcPct val="0"/>
              </a:spcBef>
              <a:spcAft>
                <a:spcPct val="35000"/>
              </a:spcAft>
            </a:pPr>
            <a:r>
              <a:rPr lang="en-US" sz="2000">
                <a:solidFill>
                  <a:schemeClr val="tx1"/>
                </a:solidFill>
              </a:rPr>
              <a:t>Correlation of prediction vs actual night rate 0.9</a:t>
            </a:r>
          </a:p>
          <a:p>
            <a:pPr defTabSz="1244600">
              <a:lnSpc>
                <a:spcPct val="90000"/>
              </a:lnSpc>
              <a:spcBef>
                <a:spcPct val="0"/>
              </a:spcBef>
              <a:spcAft>
                <a:spcPct val="35000"/>
              </a:spcAft>
            </a:pPr>
            <a:endParaRPr lang="en-US" sz="2000">
              <a:solidFill>
                <a:schemeClr val="tx1"/>
              </a:solidFill>
            </a:endParaRPr>
          </a:p>
        </p:txBody>
      </p:sp>
      <p:sp>
        <p:nvSpPr>
          <p:cNvPr id="20" name="Rectangle: Rounded Corners 4">
            <a:extLst>
              <a:ext uri="{FF2B5EF4-FFF2-40B4-BE49-F238E27FC236}">
                <a16:creationId xmlns:a16="http://schemas.microsoft.com/office/drawing/2014/main" id="{190EA98E-45B4-F723-A5CC-195848A52861}"/>
              </a:ext>
            </a:extLst>
          </p:cNvPr>
          <p:cNvSpPr txBox="1"/>
          <p:nvPr/>
        </p:nvSpPr>
        <p:spPr>
          <a:xfrm>
            <a:off x="6163945" y="4133329"/>
            <a:ext cx="3275631" cy="642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defTabSz="1244600">
              <a:lnSpc>
                <a:spcPct val="90000"/>
              </a:lnSpc>
              <a:spcBef>
                <a:spcPct val="0"/>
              </a:spcBef>
              <a:spcAft>
                <a:spcPct val="35000"/>
              </a:spcAft>
            </a:pPr>
            <a:endParaRPr lang="en-US" sz="2000">
              <a:solidFill>
                <a:schemeClr val="tx1"/>
              </a:solidFill>
            </a:endParaRPr>
          </a:p>
          <a:p>
            <a:pPr marL="0" lvl="0" indent="0" algn="l" defTabSz="1244600">
              <a:lnSpc>
                <a:spcPct val="90000"/>
              </a:lnSpc>
              <a:spcBef>
                <a:spcPct val="0"/>
              </a:spcBef>
              <a:spcAft>
                <a:spcPct val="35000"/>
              </a:spcAft>
              <a:buNone/>
            </a:pPr>
            <a:r>
              <a:rPr lang="en-US" sz="2000">
                <a:solidFill>
                  <a:schemeClr val="tx1"/>
                </a:solidFill>
              </a:rPr>
              <a:t>Validation R-squared: 0.68</a:t>
            </a:r>
            <a:endParaRPr lang="en-US">
              <a:solidFill>
                <a:schemeClr val="tx1"/>
              </a:solidFill>
            </a:endParaRPr>
          </a:p>
          <a:p>
            <a:pPr defTabSz="1244600">
              <a:lnSpc>
                <a:spcPct val="90000"/>
              </a:lnSpc>
              <a:spcBef>
                <a:spcPct val="0"/>
              </a:spcBef>
              <a:spcAft>
                <a:spcPct val="35000"/>
              </a:spcAft>
            </a:pPr>
            <a:r>
              <a:rPr lang="en-US" sz="2000">
                <a:solidFill>
                  <a:schemeClr val="tx1"/>
                </a:solidFill>
              </a:rPr>
              <a:t>MAPE ~ 16.83%</a:t>
            </a:r>
          </a:p>
        </p:txBody>
      </p:sp>
      <p:cxnSp>
        <p:nvCxnSpPr>
          <p:cNvPr id="24" name="Straight Connector 23">
            <a:extLst>
              <a:ext uri="{FF2B5EF4-FFF2-40B4-BE49-F238E27FC236}">
                <a16:creationId xmlns:a16="http://schemas.microsoft.com/office/drawing/2014/main" id="{D9AD1F6D-6ABB-FE11-2BB4-F9929C080753}"/>
              </a:ext>
            </a:extLst>
          </p:cNvPr>
          <p:cNvCxnSpPr/>
          <p:nvPr/>
        </p:nvCxnSpPr>
        <p:spPr>
          <a:xfrm>
            <a:off x="5881255" y="1773936"/>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960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816F3-0E48-33D2-94CC-52BA7D3F37C6}"/>
              </a:ext>
            </a:extLst>
          </p:cNvPr>
          <p:cNvSpPr>
            <a:spLocks noGrp="1"/>
          </p:cNvSpPr>
          <p:nvPr>
            <p:ph type="body" sz="quarter" idx="11"/>
          </p:nvPr>
        </p:nvSpPr>
        <p:spPr/>
        <p:txBody>
          <a:bodyPr/>
          <a:lstStyle/>
          <a:p>
            <a:r>
              <a:rPr lang="en-US"/>
              <a:t>Selecting the most important features </a:t>
            </a:r>
          </a:p>
        </p:txBody>
      </p:sp>
      <p:sp>
        <p:nvSpPr>
          <p:cNvPr id="3" name="Text Placeholder 2">
            <a:extLst>
              <a:ext uri="{FF2B5EF4-FFF2-40B4-BE49-F238E27FC236}">
                <a16:creationId xmlns:a16="http://schemas.microsoft.com/office/drawing/2014/main" id="{EC684B59-5766-0860-69B3-E03A5DC2E3CE}"/>
              </a:ext>
            </a:extLst>
          </p:cNvPr>
          <p:cNvSpPr>
            <a:spLocks noGrp="1"/>
          </p:cNvSpPr>
          <p:nvPr>
            <p:ph type="body" sz="quarter" idx="10"/>
          </p:nvPr>
        </p:nvSpPr>
        <p:spPr>
          <a:xfrm>
            <a:off x="457200" y="1320051"/>
            <a:ext cx="5532121" cy="4454706"/>
          </a:xfrm>
        </p:spPr>
        <p:txBody>
          <a:bodyPr/>
          <a:lstStyle/>
          <a:p>
            <a:pPr marL="285750" indent="-285750">
              <a:buFont typeface="Arial" panose="020B0604020202020204" pitchFamily="34" charset="0"/>
              <a:buChar char="•"/>
            </a:pPr>
            <a:r>
              <a:rPr lang="en-US" sz="1600"/>
              <a:t>Excluding variables correlated to pricing or “Nightly Rate” steers the model to assess actionable host-controlled factors, guiding strategy improvements rather than mirroring past prices.</a:t>
            </a:r>
          </a:p>
          <a:p>
            <a:pPr marL="285750" indent="-285750">
              <a:buFont typeface="Arial" panose="020B0604020202020204" pitchFamily="34" charset="0"/>
              <a:buChar char="•"/>
            </a:pPr>
            <a:r>
              <a:rPr lang="en-US" sz="1600"/>
              <a:t>Omitting direct pricing variables avoids circular logic, ensuring the model's insights reflect genuine market influences on pricing decisions.</a:t>
            </a:r>
          </a:p>
        </p:txBody>
      </p:sp>
      <p:sp>
        <p:nvSpPr>
          <p:cNvPr id="4" name="Title 3">
            <a:extLst>
              <a:ext uri="{FF2B5EF4-FFF2-40B4-BE49-F238E27FC236}">
                <a16:creationId xmlns:a16="http://schemas.microsoft.com/office/drawing/2014/main" id="{97B782B7-F18A-4589-3D73-0C4D85E5BC6E}"/>
              </a:ext>
            </a:extLst>
          </p:cNvPr>
          <p:cNvSpPr>
            <a:spLocks noGrp="1"/>
          </p:cNvSpPr>
          <p:nvPr>
            <p:ph type="title"/>
          </p:nvPr>
        </p:nvSpPr>
        <p:spPr/>
        <p:txBody>
          <a:bodyPr>
            <a:normAutofit fontScale="90000"/>
          </a:bodyPr>
          <a:lstStyle/>
          <a:p>
            <a:r>
              <a:rPr lang="en-US"/>
              <a:t>Gradient Boosting</a:t>
            </a:r>
          </a:p>
        </p:txBody>
      </p:sp>
      <p:sp>
        <p:nvSpPr>
          <p:cNvPr id="5" name="Slide Number Placeholder 4">
            <a:extLst>
              <a:ext uri="{FF2B5EF4-FFF2-40B4-BE49-F238E27FC236}">
                <a16:creationId xmlns:a16="http://schemas.microsoft.com/office/drawing/2014/main" id="{634C0720-DBBD-5739-921E-97EB4DE132B1}"/>
              </a:ext>
            </a:extLst>
          </p:cNvPr>
          <p:cNvSpPr>
            <a:spLocks noGrp="1"/>
          </p:cNvSpPr>
          <p:nvPr>
            <p:ph type="sldNum" sz="quarter" idx="12"/>
          </p:nvPr>
        </p:nvSpPr>
        <p:spPr/>
        <p:txBody>
          <a:bodyPr/>
          <a:lstStyle/>
          <a:p>
            <a:fld id="{3086EA1D-707D-B54C-8FFB-433BD1A27D0B}" type="slidenum">
              <a:rPr lang="en-US" smtClean="0"/>
              <a:pPr/>
              <a:t>12</a:t>
            </a:fld>
            <a:endParaRPr lang="en-US"/>
          </a:p>
        </p:txBody>
      </p:sp>
      <p:cxnSp>
        <p:nvCxnSpPr>
          <p:cNvPr id="11" name="Straight Connector 10">
            <a:extLst>
              <a:ext uri="{FF2B5EF4-FFF2-40B4-BE49-F238E27FC236}">
                <a16:creationId xmlns:a16="http://schemas.microsoft.com/office/drawing/2014/main" id="{2BA750D1-EFE6-03D5-DDD7-8748819C9428}"/>
              </a:ext>
            </a:extLst>
          </p:cNvPr>
          <p:cNvCxnSpPr>
            <a:stCxn id="2" idx="2"/>
          </p:cNvCxnSpPr>
          <p:nvPr/>
        </p:nvCxnSpPr>
        <p:spPr>
          <a:xfrm>
            <a:off x="6096000" y="1320051"/>
            <a:ext cx="0" cy="484300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6B659F7-5313-BC2A-DF22-891151555541}"/>
              </a:ext>
            </a:extLst>
          </p:cNvPr>
          <p:cNvPicPr>
            <a:picLocks noChangeAspect="1"/>
          </p:cNvPicPr>
          <p:nvPr/>
        </p:nvPicPr>
        <p:blipFill>
          <a:blip r:embed="rId3"/>
          <a:stretch>
            <a:fillRect/>
          </a:stretch>
        </p:blipFill>
        <p:spPr>
          <a:xfrm>
            <a:off x="7572656" y="2057722"/>
            <a:ext cx="3021296" cy="4691453"/>
          </a:xfrm>
          <a:prstGeom prst="rect">
            <a:avLst/>
          </a:prstGeom>
        </p:spPr>
      </p:pic>
      <p:pic>
        <p:nvPicPr>
          <p:cNvPr id="15" name="Picture 14">
            <a:extLst>
              <a:ext uri="{FF2B5EF4-FFF2-40B4-BE49-F238E27FC236}">
                <a16:creationId xmlns:a16="http://schemas.microsoft.com/office/drawing/2014/main" id="{7D55B382-7DC0-997F-4D37-0EC819B2975C}"/>
              </a:ext>
            </a:extLst>
          </p:cNvPr>
          <p:cNvPicPr>
            <a:picLocks noChangeAspect="1"/>
          </p:cNvPicPr>
          <p:nvPr/>
        </p:nvPicPr>
        <p:blipFill>
          <a:blip r:embed="rId4"/>
          <a:stretch>
            <a:fillRect/>
          </a:stretch>
        </p:blipFill>
        <p:spPr>
          <a:xfrm>
            <a:off x="1066137" y="3319272"/>
            <a:ext cx="3996131" cy="2345757"/>
          </a:xfrm>
          <a:prstGeom prst="rect">
            <a:avLst/>
          </a:prstGeom>
        </p:spPr>
      </p:pic>
      <p:sp>
        <p:nvSpPr>
          <p:cNvPr id="16" name="Text Placeholder 2">
            <a:extLst>
              <a:ext uri="{FF2B5EF4-FFF2-40B4-BE49-F238E27FC236}">
                <a16:creationId xmlns:a16="http://schemas.microsoft.com/office/drawing/2014/main" id="{DCA12923-4E87-3267-05E3-C482A17AF386}"/>
              </a:ext>
            </a:extLst>
          </p:cNvPr>
          <p:cNvSpPr txBox="1">
            <a:spLocks/>
          </p:cNvSpPr>
          <p:nvPr/>
        </p:nvSpPr>
        <p:spPr>
          <a:xfrm>
            <a:off x="6216126" y="1564722"/>
            <a:ext cx="5532121" cy="4454706"/>
          </a:xfrm>
          <a:prstGeom prst="rect">
            <a:avLst/>
          </a:prstGeom>
        </p:spPr>
        <p:txBody>
          <a:bodyPr vert="horz" lIns="91440" tIns="45720" rIns="91440" bIns="45720" numCol="1" rtlCol="0">
            <a:noAutofit/>
          </a:bodyPr>
          <a:lstStyle>
            <a:lvl1pPr marL="0" indent="0" algn="l" defTabSz="914400" rtl="0" eaLnBrk="1" fontAlgn="t" latinLnBrk="0" hangingPunct="1">
              <a:lnSpc>
                <a:spcPct val="90000"/>
              </a:lnSpc>
              <a:spcBef>
                <a:spcPts val="1000"/>
              </a:spcBef>
              <a:buFontTx/>
              <a:buNone/>
              <a:defRPr sz="1800" b="0" i="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Tx/>
              <a:buNone/>
              <a:defRPr sz="1800" b="0"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800" b="0"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b="0"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a:p>
        </p:txBody>
      </p:sp>
      <p:sp>
        <p:nvSpPr>
          <p:cNvPr id="17" name="Text Placeholder 2">
            <a:extLst>
              <a:ext uri="{FF2B5EF4-FFF2-40B4-BE49-F238E27FC236}">
                <a16:creationId xmlns:a16="http://schemas.microsoft.com/office/drawing/2014/main" id="{18B4007D-F073-6F02-7F1B-4688F7C48E7D}"/>
              </a:ext>
            </a:extLst>
          </p:cNvPr>
          <p:cNvSpPr txBox="1">
            <a:spLocks/>
          </p:cNvSpPr>
          <p:nvPr/>
        </p:nvSpPr>
        <p:spPr>
          <a:xfrm>
            <a:off x="6175415" y="1320051"/>
            <a:ext cx="5532121" cy="4454706"/>
          </a:xfrm>
          <a:prstGeom prst="rect">
            <a:avLst/>
          </a:prstGeom>
        </p:spPr>
        <p:txBody>
          <a:bodyPr vert="horz" lIns="91440" tIns="45720" rIns="91440" bIns="45720" numCol="1" rtlCol="0">
            <a:noAutofit/>
          </a:bodyPr>
          <a:lstStyle>
            <a:lvl1pPr marL="0" indent="0" algn="l" defTabSz="914400" rtl="0" eaLnBrk="1" fontAlgn="t" latinLnBrk="0" hangingPunct="1">
              <a:lnSpc>
                <a:spcPct val="90000"/>
              </a:lnSpc>
              <a:spcBef>
                <a:spcPts val="1000"/>
              </a:spcBef>
              <a:buFontTx/>
              <a:buNone/>
              <a:defRPr sz="1800" b="0" i="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Tx/>
              <a:buNone/>
              <a:defRPr sz="1800" b="0"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800" b="0"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b="0"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a:t>Feature importance analysis identified key determinants of nightly rates for Airbnb listings in Boston. The top features influencing pricing decisions include:</a:t>
            </a:r>
          </a:p>
        </p:txBody>
      </p:sp>
    </p:spTree>
    <p:extLst>
      <p:ext uri="{BB962C8B-B14F-4D97-AF65-F5344CB8AC3E}">
        <p14:creationId xmlns:p14="http://schemas.microsoft.com/office/powerpoint/2010/main" val="900919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8CBD-3FAD-36A5-0B4D-96847EAC7953}"/>
              </a:ext>
            </a:extLst>
          </p:cNvPr>
          <p:cNvSpPr>
            <a:spLocks noGrp="1"/>
          </p:cNvSpPr>
          <p:nvPr>
            <p:ph type="title"/>
          </p:nvPr>
        </p:nvSpPr>
        <p:spPr/>
        <p:txBody>
          <a:bodyPr>
            <a:normAutofit fontScale="90000"/>
          </a:bodyPr>
          <a:lstStyle/>
          <a:p>
            <a:r>
              <a:rPr lang="en-US">
                <a:latin typeface="Franklin Gothic Medium Cond"/>
              </a:rPr>
              <a:t>Lasso regression</a:t>
            </a:r>
            <a:endParaRPr lang="en-US"/>
          </a:p>
        </p:txBody>
      </p:sp>
      <p:sp>
        <p:nvSpPr>
          <p:cNvPr id="5" name="Slide Number Placeholder 4">
            <a:extLst>
              <a:ext uri="{FF2B5EF4-FFF2-40B4-BE49-F238E27FC236}">
                <a16:creationId xmlns:a16="http://schemas.microsoft.com/office/drawing/2014/main" id="{5D5DEBBA-58B8-8776-7AC5-6377AB05A35E}"/>
              </a:ext>
            </a:extLst>
          </p:cNvPr>
          <p:cNvSpPr>
            <a:spLocks noGrp="1"/>
          </p:cNvSpPr>
          <p:nvPr>
            <p:ph type="sldNum" sz="quarter" idx="15"/>
          </p:nvPr>
        </p:nvSpPr>
        <p:spPr/>
        <p:txBody>
          <a:bodyPr/>
          <a:lstStyle/>
          <a:p>
            <a:fld id="{3086EA1D-707D-B54C-8FFB-433BD1A27D0B}" type="slidenum">
              <a:rPr lang="en-US" smtClean="0"/>
              <a:pPr/>
              <a:t>13</a:t>
            </a:fld>
            <a:endParaRPr lang="en-US"/>
          </a:p>
        </p:txBody>
      </p:sp>
      <p:pic>
        <p:nvPicPr>
          <p:cNvPr id="7" name="Content Placeholder 6" descr="A screenshot of a computer program&#10;&#10;Description automatically generated">
            <a:extLst>
              <a:ext uri="{FF2B5EF4-FFF2-40B4-BE49-F238E27FC236}">
                <a16:creationId xmlns:a16="http://schemas.microsoft.com/office/drawing/2014/main" id="{BFA7173B-7D83-AF73-8183-9AE183663C53}"/>
              </a:ext>
            </a:extLst>
          </p:cNvPr>
          <p:cNvPicPr>
            <a:picLocks noGrp="1" noChangeAspect="1"/>
          </p:cNvPicPr>
          <p:nvPr>
            <p:ph idx="14"/>
          </p:nvPr>
        </p:nvPicPr>
        <p:blipFill>
          <a:blip r:embed="rId2"/>
          <a:stretch>
            <a:fillRect/>
          </a:stretch>
        </p:blipFill>
        <p:spPr>
          <a:xfrm>
            <a:off x="5851137" y="1106110"/>
            <a:ext cx="4922710" cy="4454706"/>
          </a:xfrm>
        </p:spPr>
      </p:pic>
      <p:pic>
        <p:nvPicPr>
          <p:cNvPr id="8" name="Picture 7" descr="A screenshot of a computer&#10;&#10;Description automatically generated">
            <a:extLst>
              <a:ext uri="{FF2B5EF4-FFF2-40B4-BE49-F238E27FC236}">
                <a16:creationId xmlns:a16="http://schemas.microsoft.com/office/drawing/2014/main" id="{D1C9A2B2-F1C0-7D17-1114-A76826B12F15}"/>
              </a:ext>
            </a:extLst>
          </p:cNvPr>
          <p:cNvPicPr>
            <a:picLocks noChangeAspect="1"/>
          </p:cNvPicPr>
          <p:nvPr/>
        </p:nvPicPr>
        <p:blipFill>
          <a:blip r:embed="rId3"/>
          <a:stretch>
            <a:fillRect/>
          </a:stretch>
        </p:blipFill>
        <p:spPr>
          <a:xfrm>
            <a:off x="527154" y="1106461"/>
            <a:ext cx="4492052" cy="4451456"/>
          </a:xfrm>
          <a:prstGeom prst="rect">
            <a:avLst/>
          </a:prstGeom>
        </p:spPr>
      </p:pic>
    </p:spTree>
    <p:extLst>
      <p:ext uri="{BB962C8B-B14F-4D97-AF65-F5344CB8AC3E}">
        <p14:creationId xmlns:p14="http://schemas.microsoft.com/office/powerpoint/2010/main" val="2153664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F76A54-6FF2-F0D1-0D3C-45400B5DFDD8}"/>
              </a:ext>
            </a:extLst>
          </p:cNvPr>
          <p:cNvSpPr>
            <a:spLocks noGrp="1"/>
          </p:cNvSpPr>
          <p:nvPr>
            <p:ph type="title"/>
          </p:nvPr>
        </p:nvSpPr>
        <p:spPr>
          <a:xfrm>
            <a:off x="209028" y="171808"/>
            <a:ext cx="4314823" cy="607480"/>
          </a:xfrm>
        </p:spPr>
        <p:txBody>
          <a:bodyPr anchor="b">
            <a:normAutofit/>
          </a:bodyPr>
          <a:lstStyle/>
          <a:p>
            <a:r>
              <a:rPr lang="en-US"/>
              <a:t>Pricing</a:t>
            </a:r>
            <a:r>
              <a:rPr lang="en-US" dirty="0"/>
              <a:t> Analysis</a:t>
            </a:r>
          </a:p>
        </p:txBody>
      </p:sp>
      <p:sp>
        <p:nvSpPr>
          <p:cNvPr id="15" name="Text Placeholder 2">
            <a:extLst>
              <a:ext uri="{FF2B5EF4-FFF2-40B4-BE49-F238E27FC236}">
                <a16:creationId xmlns:a16="http://schemas.microsoft.com/office/drawing/2014/main" id="{6155CD93-B746-ED5F-0DA4-93BEED1DE7D0}"/>
              </a:ext>
            </a:extLst>
          </p:cNvPr>
          <p:cNvSpPr>
            <a:spLocks noGrp="1"/>
          </p:cNvSpPr>
          <p:nvPr>
            <p:ph type="body" sz="half" idx="2"/>
          </p:nvPr>
        </p:nvSpPr>
        <p:spPr>
          <a:xfrm>
            <a:off x="457202" y="1570383"/>
            <a:ext cx="4314823" cy="4298605"/>
          </a:xfrm>
        </p:spPr>
        <p:txBody>
          <a:bodyPr/>
          <a:lstStyle/>
          <a:p>
            <a:endParaRPr lang="en-US"/>
          </a:p>
        </p:txBody>
      </p:sp>
      <p:sp>
        <p:nvSpPr>
          <p:cNvPr id="7" name="Slide Number Placeholder 6">
            <a:extLst>
              <a:ext uri="{FF2B5EF4-FFF2-40B4-BE49-F238E27FC236}">
                <a16:creationId xmlns:a16="http://schemas.microsoft.com/office/drawing/2014/main" id="{FB0FD29E-F547-E93F-08B6-21314A167F37}"/>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14</a:t>
            </a:fld>
            <a:endParaRPr lang="en-US"/>
          </a:p>
        </p:txBody>
      </p:sp>
      <p:graphicFrame>
        <p:nvGraphicFramePr>
          <p:cNvPr id="11" name="Text Placeholder 8">
            <a:extLst>
              <a:ext uri="{FF2B5EF4-FFF2-40B4-BE49-F238E27FC236}">
                <a16:creationId xmlns:a16="http://schemas.microsoft.com/office/drawing/2014/main" id="{03824E4C-44D2-3630-3649-44CFE2040603}"/>
              </a:ext>
            </a:extLst>
          </p:cNvPr>
          <p:cNvGraphicFramePr/>
          <p:nvPr>
            <p:extLst>
              <p:ext uri="{D42A27DB-BD31-4B8C-83A1-F6EECF244321}">
                <p14:modId xmlns:p14="http://schemas.microsoft.com/office/powerpoint/2010/main" val="45002727"/>
              </p:ext>
            </p:extLst>
          </p:nvPr>
        </p:nvGraphicFramePr>
        <p:xfrm>
          <a:off x="5071871" y="1333672"/>
          <a:ext cx="6662927" cy="4772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a simple  white gold black image for airbnb pricing ">
            <a:extLst>
              <a:ext uri="{FF2B5EF4-FFF2-40B4-BE49-F238E27FC236}">
                <a16:creationId xmlns:a16="http://schemas.microsoft.com/office/drawing/2014/main" id="{4E8E76BF-044A-179B-59B7-9A9973C7A8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431" y="1464887"/>
            <a:ext cx="4509594" cy="450959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1E73290-5857-A539-345F-343B245EE71F}"/>
              </a:ext>
            </a:extLst>
          </p:cNvPr>
          <p:cNvSpPr/>
          <p:nvPr/>
        </p:nvSpPr>
        <p:spPr>
          <a:xfrm>
            <a:off x="1852863" y="1997242"/>
            <a:ext cx="1299411" cy="481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airbnb</a:t>
            </a:r>
            <a:endParaRPr lang="en-US" dirty="0"/>
          </a:p>
        </p:txBody>
      </p:sp>
    </p:spTree>
    <p:extLst>
      <p:ext uri="{BB962C8B-B14F-4D97-AF65-F5344CB8AC3E}">
        <p14:creationId xmlns:p14="http://schemas.microsoft.com/office/powerpoint/2010/main" val="209959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3115D7-6C74-6528-F23C-B81DEA42F2D7}"/>
              </a:ext>
            </a:extLst>
          </p:cNvPr>
          <p:cNvSpPr>
            <a:spLocks noGrp="1"/>
          </p:cNvSpPr>
          <p:nvPr>
            <p:ph type="title"/>
          </p:nvPr>
        </p:nvSpPr>
        <p:spPr>
          <a:xfrm>
            <a:off x="277586" y="288080"/>
            <a:ext cx="11266714" cy="589032"/>
          </a:xfrm>
        </p:spPr>
        <p:txBody>
          <a:bodyPr>
            <a:normAutofit/>
          </a:bodyPr>
          <a:lstStyle/>
          <a:p>
            <a:r>
              <a:rPr lang="en-US" sz="3200" dirty="0"/>
              <a:t>Recommendations: </a:t>
            </a:r>
          </a:p>
        </p:txBody>
      </p:sp>
      <p:sp>
        <p:nvSpPr>
          <p:cNvPr id="17" name="TextBox 16">
            <a:extLst>
              <a:ext uri="{FF2B5EF4-FFF2-40B4-BE49-F238E27FC236}">
                <a16:creationId xmlns:a16="http://schemas.microsoft.com/office/drawing/2014/main" id="{54661C98-5E27-D35D-B306-DC2DA8288635}"/>
              </a:ext>
            </a:extLst>
          </p:cNvPr>
          <p:cNvSpPr txBox="1"/>
          <p:nvPr/>
        </p:nvSpPr>
        <p:spPr>
          <a:xfrm>
            <a:off x="7462046" y="2889653"/>
            <a:ext cx="4082254" cy="2308324"/>
          </a:xfrm>
          <a:prstGeom prst="rect">
            <a:avLst/>
          </a:prstGeom>
          <a:noFill/>
        </p:spPr>
        <p:txBody>
          <a:bodyPr wrap="square" rtlCol="0">
            <a:spAutoFit/>
          </a:bodyPr>
          <a:lstStyle/>
          <a:p>
            <a:pPr algn="l">
              <a:buFont typeface="+mj-lt"/>
              <a:buAutoNum type="arabicPeriod"/>
            </a:pPr>
            <a:r>
              <a:rPr lang="en-US" b="1" i="0" dirty="0">
                <a:solidFill>
                  <a:srgbClr val="374151"/>
                </a:solidFill>
                <a:effectLst/>
                <a:latin typeface="Franklin Gothic Book" panose="020B0503020102020204" pitchFamily="34" charset="0"/>
              </a:rPr>
              <a:t>Data Scope : </a:t>
            </a:r>
            <a:r>
              <a:rPr lang="en-US" b="0" i="0" dirty="0">
                <a:solidFill>
                  <a:srgbClr val="374151"/>
                </a:solidFill>
                <a:effectLst/>
                <a:latin typeface="Franklin Gothic Book" panose="020B0503020102020204" pitchFamily="34" charset="0"/>
              </a:rPr>
              <a:t>The analysis is based on available data and assumes that nightly rates accurately reflect property value.</a:t>
            </a:r>
          </a:p>
          <a:p>
            <a:pPr algn="l">
              <a:buFont typeface="+mj-lt"/>
              <a:buAutoNum type="arabicPeriod"/>
            </a:pPr>
            <a:r>
              <a:rPr lang="en-US" b="1" i="0" dirty="0">
                <a:solidFill>
                  <a:srgbClr val="374151"/>
                </a:solidFill>
                <a:effectLst/>
                <a:latin typeface="Franklin Gothic Book" panose="020B0503020102020204" pitchFamily="34" charset="0"/>
              </a:rPr>
              <a:t>External Factors : </a:t>
            </a:r>
            <a:r>
              <a:rPr lang="en-US" b="0" i="0" dirty="0">
                <a:solidFill>
                  <a:srgbClr val="374151"/>
                </a:solidFill>
                <a:effectLst/>
                <a:latin typeface="Franklin Gothic Book" panose="020B0503020102020204" pitchFamily="34" charset="0"/>
              </a:rPr>
              <a:t>External factors such as local events, festivals, or economic conditions were not considered in this analysis.</a:t>
            </a:r>
          </a:p>
          <a:p>
            <a:endParaRPr lang="en-US" sz="1600" dirty="0"/>
          </a:p>
        </p:txBody>
      </p:sp>
      <p:grpSp>
        <p:nvGrpSpPr>
          <p:cNvPr id="18" name="Group 17">
            <a:extLst>
              <a:ext uri="{FF2B5EF4-FFF2-40B4-BE49-F238E27FC236}">
                <a16:creationId xmlns:a16="http://schemas.microsoft.com/office/drawing/2014/main" id="{4A316E58-10E4-EBE0-234E-24DC20D80EB3}"/>
              </a:ext>
            </a:extLst>
          </p:cNvPr>
          <p:cNvGrpSpPr/>
          <p:nvPr/>
        </p:nvGrpSpPr>
        <p:grpSpPr>
          <a:xfrm>
            <a:off x="7251192" y="2167129"/>
            <a:ext cx="4483608" cy="2916936"/>
            <a:chOff x="6660495" y="1954110"/>
            <a:chExt cx="4597510" cy="3175278"/>
          </a:xfrm>
        </p:grpSpPr>
        <p:sp>
          <p:nvSpPr>
            <p:cNvPr id="12" name="Rectangle 11">
              <a:extLst>
                <a:ext uri="{FF2B5EF4-FFF2-40B4-BE49-F238E27FC236}">
                  <a16:creationId xmlns:a16="http://schemas.microsoft.com/office/drawing/2014/main" id="{785BAAD2-4CE1-B47C-5479-7B530E75C646}"/>
                </a:ext>
              </a:extLst>
            </p:cNvPr>
            <p:cNvSpPr/>
            <p:nvPr/>
          </p:nvSpPr>
          <p:spPr>
            <a:xfrm>
              <a:off x="6660495" y="2233766"/>
              <a:ext cx="4597510" cy="2895622"/>
            </a:xfrm>
            <a:prstGeom prst="rect">
              <a:avLst/>
            </a:prstGeom>
            <a:no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B00FAC77-4503-165C-F24D-1E0705670BB2}"/>
                </a:ext>
              </a:extLst>
            </p:cNvPr>
            <p:cNvSpPr/>
            <p:nvPr/>
          </p:nvSpPr>
          <p:spPr>
            <a:xfrm>
              <a:off x="8150083" y="1954110"/>
              <a:ext cx="1618333" cy="65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a:solidFill>
                    <a:schemeClr val="tx1"/>
                  </a:solidFill>
                </a:rPr>
                <a:t>Limitations: </a:t>
              </a:r>
              <a:r>
                <a:rPr lang="en-US" sz="2000">
                  <a:solidFill>
                    <a:schemeClr val="tx1"/>
                  </a:solidFill>
                </a:rPr>
                <a:t> </a:t>
              </a:r>
            </a:p>
          </p:txBody>
        </p:sp>
      </p:grpSp>
      <p:sp>
        <p:nvSpPr>
          <p:cNvPr id="5" name="Slide Number Placeholder 4">
            <a:extLst>
              <a:ext uri="{FF2B5EF4-FFF2-40B4-BE49-F238E27FC236}">
                <a16:creationId xmlns:a16="http://schemas.microsoft.com/office/drawing/2014/main" id="{2D8A2217-40A3-75A9-1165-B8CD614FA7CF}"/>
              </a:ext>
            </a:extLst>
          </p:cNvPr>
          <p:cNvSpPr>
            <a:spLocks noGrp="1"/>
          </p:cNvSpPr>
          <p:nvPr>
            <p:ph type="sldNum" sz="quarter" idx="14"/>
          </p:nvPr>
        </p:nvSpPr>
        <p:spPr/>
        <p:txBody>
          <a:bodyPr/>
          <a:lstStyle/>
          <a:p>
            <a:fld id="{3086EA1D-707D-B54C-8FFB-433BD1A27D0B}" type="slidenum">
              <a:rPr lang="en-US" smtClean="0"/>
              <a:pPr/>
              <a:t>15</a:t>
            </a:fld>
            <a:endParaRPr lang="en-US" dirty="0"/>
          </a:p>
        </p:txBody>
      </p:sp>
      <p:graphicFrame>
        <p:nvGraphicFramePr>
          <p:cNvPr id="2" name="Text Placeholder 6">
            <a:extLst>
              <a:ext uri="{FF2B5EF4-FFF2-40B4-BE49-F238E27FC236}">
                <a16:creationId xmlns:a16="http://schemas.microsoft.com/office/drawing/2014/main" id="{51EEB75A-25A7-96FD-CCC4-30F4FAF343F1}"/>
              </a:ext>
            </a:extLst>
          </p:cNvPr>
          <p:cNvGraphicFramePr/>
          <p:nvPr>
            <p:extLst>
              <p:ext uri="{D42A27DB-BD31-4B8C-83A1-F6EECF244321}">
                <p14:modId xmlns:p14="http://schemas.microsoft.com/office/powerpoint/2010/main" val="2142474888"/>
              </p:ext>
            </p:extLst>
          </p:nvPr>
        </p:nvGraphicFramePr>
        <p:xfrm>
          <a:off x="0" y="582596"/>
          <a:ext cx="7010400" cy="6364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5050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E9991B-03C0-0941-AA03-4AF4B1DC3A09}"/>
              </a:ext>
            </a:extLst>
          </p:cNvPr>
          <p:cNvSpPr>
            <a:spLocks noGrp="1"/>
          </p:cNvSpPr>
          <p:nvPr>
            <p:ph type="title"/>
          </p:nvPr>
        </p:nvSpPr>
        <p:spPr>
          <a:xfrm>
            <a:off x="468086" y="385004"/>
            <a:ext cx="11266714" cy="589032"/>
          </a:xfrm>
        </p:spPr>
        <p:txBody>
          <a:bodyPr anchor="ctr">
            <a:normAutofit/>
          </a:bodyPr>
          <a:lstStyle/>
          <a:p>
            <a:r>
              <a:rPr lang="en-US" sz="3400"/>
              <a:t>Key Take-aways from Lasso Model </a:t>
            </a:r>
          </a:p>
        </p:txBody>
      </p:sp>
      <p:sp>
        <p:nvSpPr>
          <p:cNvPr id="6" name="Slide Number Placeholder 5">
            <a:extLst>
              <a:ext uri="{FF2B5EF4-FFF2-40B4-BE49-F238E27FC236}">
                <a16:creationId xmlns:a16="http://schemas.microsoft.com/office/drawing/2014/main" id="{25010343-69AB-2C7B-A9EA-E37B2B169675}"/>
              </a:ext>
            </a:extLst>
          </p:cNvPr>
          <p:cNvSpPr>
            <a:spLocks noGrp="1"/>
          </p:cNvSpPr>
          <p:nvPr>
            <p:ph type="sldNum" sz="quarter" idx="15"/>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16</a:t>
            </a:fld>
            <a:endParaRPr lang="en-US"/>
          </a:p>
        </p:txBody>
      </p:sp>
      <p:graphicFrame>
        <p:nvGraphicFramePr>
          <p:cNvPr id="49" name="Text Placeholder 7">
            <a:extLst>
              <a:ext uri="{FF2B5EF4-FFF2-40B4-BE49-F238E27FC236}">
                <a16:creationId xmlns:a16="http://schemas.microsoft.com/office/drawing/2014/main" id="{48B780B8-EF08-BD58-92D4-E8676010ECE2}"/>
              </a:ext>
            </a:extLst>
          </p:cNvPr>
          <p:cNvGraphicFramePr/>
          <p:nvPr>
            <p:extLst>
              <p:ext uri="{D42A27DB-BD31-4B8C-83A1-F6EECF244321}">
                <p14:modId xmlns:p14="http://schemas.microsoft.com/office/powerpoint/2010/main" val="3691639602"/>
              </p:ext>
            </p:extLst>
          </p:nvPr>
        </p:nvGraphicFramePr>
        <p:xfrm>
          <a:off x="621284" y="1388710"/>
          <a:ext cx="5578348" cy="4293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7C3589B6-A513-AC49-AFFF-4126E7D66B1D}"/>
              </a:ext>
            </a:extLst>
          </p:cNvPr>
          <p:cNvGrpSpPr/>
          <p:nvPr/>
        </p:nvGrpSpPr>
        <p:grpSpPr>
          <a:xfrm>
            <a:off x="6810719" y="1084665"/>
            <a:ext cx="4597510" cy="4597678"/>
            <a:chOff x="6660495" y="2028718"/>
            <a:chExt cx="4597510" cy="3100670"/>
          </a:xfrm>
        </p:grpSpPr>
        <p:sp>
          <p:nvSpPr>
            <p:cNvPr id="12" name="Rectangle 11">
              <a:extLst>
                <a:ext uri="{FF2B5EF4-FFF2-40B4-BE49-F238E27FC236}">
                  <a16:creationId xmlns:a16="http://schemas.microsoft.com/office/drawing/2014/main" id="{205C4A17-C346-BF33-AF41-F9494EBAD760}"/>
                </a:ext>
              </a:extLst>
            </p:cNvPr>
            <p:cNvSpPr/>
            <p:nvPr/>
          </p:nvSpPr>
          <p:spPr>
            <a:xfrm>
              <a:off x="6660495" y="2233766"/>
              <a:ext cx="4597510" cy="2895622"/>
            </a:xfrm>
            <a:prstGeom prst="rect">
              <a:avLst/>
            </a:prstGeom>
            <a:no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97C94B7E-8699-BCD9-9C4D-957AB76D12FF}"/>
                </a:ext>
              </a:extLst>
            </p:cNvPr>
            <p:cNvSpPr/>
            <p:nvPr/>
          </p:nvSpPr>
          <p:spPr>
            <a:xfrm>
              <a:off x="7446476" y="2028718"/>
              <a:ext cx="3025548" cy="410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tx1"/>
                  </a:solidFill>
                </a:rPr>
                <a:t>Interaction Terms:  </a:t>
              </a:r>
              <a:r>
                <a:rPr lang="en-US" sz="2000" dirty="0">
                  <a:solidFill>
                    <a:schemeClr val="tx1"/>
                  </a:solidFill>
                </a:rPr>
                <a:t> </a:t>
              </a:r>
            </a:p>
          </p:txBody>
        </p:sp>
      </p:grpSp>
      <p:sp>
        <p:nvSpPr>
          <p:cNvPr id="32" name="TextBox 31">
            <a:extLst>
              <a:ext uri="{FF2B5EF4-FFF2-40B4-BE49-F238E27FC236}">
                <a16:creationId xmlns:a16="http://schemas.microsoft.com/office/drawing/2014/main" id="{EFFC770C-15C8-33E4-18D9-43C6B641EF80}"/>
              </a:ext>
            </a:extLst>
          </p:cNvPr>
          <p:cNvSpPr txBox="1"/>
          <p:nvPr/>
        </p:nvSpPr>
        <p:spPr>
          <a:xfrm>
            <a:off x="7173686" y="1887055"/>
            <a:ext cx="3886200" cy="3139321"/>
          </a:xfrm>
          <a:prstGeom prst="rect">
            <a:avLst/>
          </a:prstGeom>
          <a:noFill/>
        </p:spPr>
        <p:txBody>
          <a:bodyPr wrap="square">
            <a:spAutoFit/>
          </a:bodyPr>
          <a:lstStyle/>
          <a:p>
            <a:pPr algn="l">
              <a:buFont typeface="Arial" panose="020B0604020202020204" pitchFamily="34" charset="0"/>
              <a:buChar char="•"/>
            </a:pPr>
            <a:r>
              <a:rPr lang="en-US" b="0" i="0" dirty="0">
                <a:solidFill>
                  <a:srgbClr val="374151"/>
                </a:solidFill>
                <a:effectLst/>
                <a:latin typeface="Söhne"/>
              </a:rPr>
              <a:t>More guests in entire home/apt listings reduce rates.(-$18.51)</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Cleaning fee impact amplified by the number of bedrooms.($40.29)</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Higher super host ratios positively affect rates with increased guests, basically , in the areas having more super hosts, having more guest increases the nightly rate. ($21.21) </a:t>
            </a:r>
          </a:p>
        </p:txBody>
      </p:sp>
    </p:spTree>
    <p:extLst>
      <p:ext uri="{BB962C8B-B14F-4D97-AF65-F5344CB8AC3E}">
        <p14:creationId xmlns:p14="http://schemas.microsoft.com/office/powerpoint/2010/main" val="2374867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404F42-5BC9-488D-A9D6-38B1E9550184}"/>
              </a:ext>
            </a:extLst>
          </p:cNvPr>
          <p:cNvSpPr>
            <a:spLocks noGrp="1"/>
          </p:cNvSpPr>
          <p:nvPr>
            <p:ph idx="14"/>
          </p:nvPr>
        </p:nvSpPr>
        <p:spPr>
          <a:xfrm>
            <a:off x="457200" y="974036"/>
            <a:ext cx="11266714" cy="4454706"/>
          </a:xfrm>
        </p:spPr>
        <p:txBody>
          <a:bodyPr>
            <a:normAutofit/>
          </a:bodyPr>
          <a:lstStyle/>
          <a:p>
            <a:pPr marL="0" indent="0" rtl="0">
              <a:buNone/>
            </a:pPr>
            <a:endParaRPr lang="en-US">
              <a:effectLst/>
            </a:endParaRPr>
          </a:p>
          <a:p>
            <a:endParaRPr lang="en-US"/>
          </a:p>
        </p:txBody>
      </p:sp>
      <p:sp>
        <p:nvSpPr>
          <p:cNvPr id="4" name="Title 3">
            <a:extLst>
              <a:ext uri="{FF2B5EF4-FFF2-40B4-BE49-F238E27FC236}">
                <a16:creationId xmlns:a16="http://schemas.microsoft.com/office/drawing/2014/main" id="{0FB93E09-2DF1-B36B-CCDD-35E288C1DAEC}"/>
              </a:ext>
            </a:extLst>
          </p:cNvPr>
          <p:cNvSpPr>
            <a:spLocks noGrp="1"/>
          </p:cNvSpPr>
          <p:nvPr>
            <p:ph type="title"/>
          </p:nvPr>
        </p:nvSpPr>
        <p:spPr>
          <a:xfrm>
            <a:off x="468086" y="385004"/>
            <a:ext cx="11266714" cy="589032"/>
          </a:xfrm>
        </p:spPr>
        <p:txBody>
          <a:bodyPr anchor="ctr">
            <a:normAutofit/>
          </a:bodyPr>
          <a:lstStyle/>
          <a:p>
            <a:r>
              <a:rPr lang="en-US" sz="3400"/>
              <a:t>Conclusion</a:t>
            </a:r>
          </a:p>
        </p:txBody>
      </p:sp>
      <p:sp>
        <p:nvSpPr>
          <p:cNvPr id="5" name="Slide Number Placeholder 4">
            <a:extLst>
              <a:ext uri="{FF2B5EF4-FFF2-40B4-BE49-F238E27FC236}">
                <a16:creationId xmlns:a16="http://schemas.microsoft.com/office/drawing/2014/main" id="{BAC37A0C-CC32-9F02-BA03-7024DCC17D48}"/>
              </a:ext>
            </a:extLst>
          </p:cNvPr>
          <p:cNvSpPr>
            <a:spLocks noGrp="1"/>
          </p:cNvSpPr>
          <p:nvPr>
            <p:ph type="sldNum" sz="quarter" idx="15"/>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17</a:t>
            </a:fld>
            <a:endParaRPr lang="en-US"/>
          </a:p>
        </p:txBody>
      </p:sp>
      <p:graphicFrame>
        <p:nvGraphicFramePr>
          <p:cNvPr id="6" name="Diagram 5">
            <a:extLst>
              <a:ext uri="{FF2B5EF4-FFF2-40B4-BE49-F238E27FC236}">
                <a16:creationId xmlns:a16="http://schemas.microsoft.com/office/drawing/2014/main" id="{35BF24D9-7CAA-D546-DB37-320D80E08898}"/>
              </a:ext>
            </a:extLst>
          </p:cNvPr>
          <p:cNvGraphicFramePr/>
          <p:nvPr>
            <p:extLst>
              <p:ext uri="{D42A27DB-BD31-4B8C-83A1-F6EECF244321}">
                <p14:modId xmlns:p14="http://schemas.microsoft.com/office/powerpoint/2010/main" val="801994036"/>
              </p:ext>
            </p:extLst>
          </p:nvPr>
        </p:nvGraphicFramePr>
        <p:xfrm>
          <a:off x="-1299835" y="1051003"/>
          <a:ext cx="11046692" cy="2659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E69EBACD-0D54-7538-BDCC-2522531D5917}"/>
              </a:ext>
            </a:extLst>
          </p:cNvPr>
          <p:cNvGraphicFramePr/>
          <p:nvPr>
            <p:extLst>
              <p:ext uri="{D42A27DB-BD31-4B8C-83A1-F6EECF244321}">
                <p14:modId xmlns:p14="http://schemas.microsoft.com/office/powerpoint/2010/main" val="2940845788"/>
              </p:ext>
            </p:extLst>
          </p:nvPr>
        </p:nvGraphicFramePr>
        <p:xfrm>
          <a:off x="2328585" y="3937758"/>
          <a:ext cx="11046692" cy="2717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a:extLst>
              <a:ext uri="{FF2B5EF4-FFF2-40B4-BE49-F238E27FC236}">
                <a16:creationId xmlns:a16="http://schemas.microsoft.com/office/drawing/2014/main" id="{420A5CC8-6166-2EF0-B55F-AFE03D9DEF08}"/>
              </a:ext>
            </a:extLst>
          </p:cNvPr>
          <p:cNvSpPr txBox="1"/>
          <p:nvPr/>
        </p:nvSpPr>
        <p:spPr>
          <a:xfrm>
            <a:off x="8608106" y="2207423"/>
            <a:ext cx="3493008" cy="369332"/>
          </a:xfrm>
          <a:prstGeom prst="rect">
            <a:avLst/>
          </a:prstGeom>
          <a:noFill/>
        </p:spPr>
        <p:txBody>
          <a:bodyPr wrap="square" rtlCol="0">
            <a:spAutoFit/>
          </a:bodyPr>
          <a:lstStyle/>
          <a:p>
            <a:r>
              <a:rPr lang="en-US" b="1"/>
              <a:t>Impact for Stakeholders</a:t>
            </a:r>
          </a:p>
        </p:txBody>
      </p:sp>
      <p:sp>
        <p:nvSpPr>
          <p:cNvPr id="10" name="TextBox 9">
            <a:extLst>
              <a:ext uri="{FF2B5EF4-FFF2-40B4-BE49-F238E27FC236}">
                <a16:creationId xmlns:a16="http://schemas.microsoft.com/office/drawing/2014/main" id="{73DA5834-3494-5672-0C39-02C40C64869C}"/>
              </a:ext>
            </a:extLst>
          </p:cNvPr>
          <p:cNvSpPr txBox="1"/>
          <p:nvPr/>
        </p:nvSpPr>
        <p:spPr>
          <a:xfrm>
            <a:off x="1620230" y="5113207"/>
            <a:ext cx="3493008" cy="369332"/>
          </a:xfrm>
          <a:prstGeom prst="rect">
            <a:avLst/>
          </a:prstGeom>
          <a:noFill/>
        </p:spPr>
        <p:txBody>
          <a:bodyPr wrap="square" rtlCol="0">
            <a:spAutoFit/>
          </a:bodyPr>
          <a:lstStyle/>
          <a:p>
            <a:r>
              <a:rPr lang="en-US" b="1"/>
              <a:t>Business Insights</a:t>
            </a:r>
          </a:p>
        </p:txBody>
      </p:sp>
      <p:sp>
        <p:nvSpPr>
          <p:cNvPr id="11" name="Right Brace 10">
            <a:extLst>
              <a:ext uri="{FF2B5EF4-FFF2-40B4-BE49-F238E27FC236}">
                <a16:creationId xmlns:a16="http://schemas.microsoft.com/office/drawing/2014/main" id="{289C86BD-F9DD-5C51-BF8A-EEAF3CC49CCC}"/>
              </a:ext>
            </a:extLst>
          </p:cNvPr>
          <p:cNvSpPr/>
          <p:nvPr/>
        </p:nvSpPr>
        <p:spPr>
          <a:xfrm>
            <a:off x="8174736" y="1051003"/>
            <a:ext cx="356616" cy="26598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E83EA6B5-0ED0-CE68-7A23-680FB282C55E}"/>
              </a:ext>
            </a:extLst>
          </p:cNvPr>
          <p:cNvSpPr/>
          <p:nvPr/>
        </p:nvSpPr>
        <p:spPr>
          <a:xfrm>
            <a:off x="3602736" y="3937758"/>
            <a:ext cx="329184" cy="2717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19751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4D023D-C1B5-54F8-89E5-ADA46CAAEE20}"/>
              </a:ext>
            </a:extLst>
          </p:cNvPr>
          <p:cNvSpPr>
            <a:spLocks noGrp="1"/>
          </p:cNvSpPr>
          <p:nvPr>
            <p:ph type="title"/>
          </p:nvPr>
        </p:nvSpPr>
        <p:spPr>
          <a:xfrm>
            <a:off x="3670204" y="2654775"/>
            <a:ext cx="7763458" cy="592834"/>
          </a:xfrm>
        </p:spPr>
        <p:txBody>
          <a:bodyPr/>
          <a:lstStyle/>
          <a:p>
            <a:r>
              <a:rPr lang="en-US" dirty="0">
                <a:solidFill>
                  <a:schemeClr val="tx1"/>
                </a:solidFill>
              </a:rPr>
              <a:t>Extra Slides </a:t>
            </a:r>
          </a:p>
        </p:txBody>
      </p:sp>
      <p:sp>
        <p:nvSpPr>
          <p:cNvPr id="5" name="Slide Number Placeholder 4">
            <a:extLst>
              <a:ext uri="{FF2B5EF4-FFF2-40B4-BE49-F238E27FC236}">
                <a16:creationId xmlns:a16="http://schemas.microsoft.com/office/drawing/2014/main" id="{745C49AA-3BFB-77B7-6E50-A3328E1542E1}"/>
              </a:ext>
            </a:extLst>
          </p:cNvPr>
          <p:cNvSpPr>
            <a:spLocks noGrp="1"/>
          </p:cNvSpPr>
          <p:nvPr>
            <p:ph type="sldNum" sz="quarter" idx="4294967295"/>
          </p:nvPr>
        </p:nvSpPr>
        <p:spPr>
          <a:xfrm>
            <a:off x="11091863" y="6289675"/>
            <a:ext cx="1100137" cy="365125"/>
          </a:xfrm>
        </p:spPr>
        <p:txBody>
          <a:bodyPr/>
          <a:lstStyle/>
          <a:p>
            <a:fld id="{3086EA1D-707D-B54C-8FFB-433BD1A27D0B}" type="slidenum">
              <a:rPr lang="en-US" smtClean="0"/>
              <a:pPr/>
              <a:t>18</a:t>
            </a:fld>
            <a:endParaRPr lang="en-US" dirty="0"/>
          </a:p>
        </p:txBody>
      </p:sp>
    </p:spTree>
    <p:extLst>
      <p:ext uri="{BB962C8B-B14F-4D97-AF65-F5344CB8AC3E}">
        <p14:creationId xmlns:p14="http://schemas.microsoft.com/office/powerpoint/2010/main" val="226676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E2D3B1-47AD-F42C-134A-898069BAADEC}"/>
              </a:ext>
            </a:extLst>
          </p:cNvPr>
          <p:cNvSpPr>
            <a:spLocks noGrp="1"/>
          </p:cNvSpPr>
          <p:nvPr>
            <p:ph type="title"/>
          </p:nvPr>
        </p:nvSpPr>
        <p:spPr/>
        <p:txBody>
          <a:bodyPr>
            <a:normAutofit fontScale="90000"/>
          </a:bodyPr>
          <a:lstStyle/>
          <a:p>
            <a:r>
              <a:rPr lang="en-US"/>
              <a:t>EDA (Extra)</a:t>
            </a:r>
          </a:p>
        </p:txBody>
      </p:sp>
      <p:sp>
        <p:nvSpPr>
          <p:cNvPr id="8" name="Text Placeholder 7">
            <a:extLst>
              <a:ext uri="{FF2B5EF4-FFF2-40B4-BE49-F238E27FC236}">
                <a16:creationId xmlns:a16="http://schemas.microsoft.com/office/drawing/2014/main" id="{6A892E85-82A0-CAF6-F533-D334C924F27C}"/>
              </a:ext>
            </a:extLst>
          </p:cNvPr>
          <p:cNvSpPr>
            <a:spLocks noGrp="1"/>
          </p:cNvSpPr>
          <p:nvPr>
            <p:ph type="body" sz="quarter" idx="15"/>
          </p:nvPr>
        </p:nvSpPr>
        <p:spPr/>
        <p:txBody>
          <a:bodyPr/>
          <a:lstStyle/>
          <a:p>
            <a:r>
              <a:rPr lang="en-US"/>
              <a:t>Subhead, Franklin Gothic 22</a:t>
            </a:r>
          </a:p>
        </p:txBody>
      </p:sp>
      <p:sp>
        <p:nvSpPr>
          <p:cNvPr id="13" name="Slide Number Placeholder 12">
            <a:extLst>
              <a:ext uri="{FF2B5EF4-FFF2-40B4-BE49-F238E27FC236}">
                <a16:creationId xmlns:a16="http://schemas.microsoft.com/office/drawing/2014/main" id="{94314E02-B829-D46D-EAE9-83F73BD793A2}"/>
              </a:ext>
            </a:extLst>
          </p:cNvPr>
          <p:cNvSpPr>
            <a:spLocks noGrp="1"/>
          </p:cNvSpPr>
          <p:nvPr>
            <p:ph type="sldNum" sz="quarter" idx="16"/>
          </p:nvPr>
        </p:nvSpPr>
        <p:spPr/>
        <p:txBody>
          <a:bodyPr/>
          <a:lstStyle/>
          <a:p>
            <a:fld id="{3086EA1D-707D-B54C-8FFB-433BD1A27D0B}" type="slidenum">
              <a:rPr lang="en-US" smtClean="0"/>
              <a:pPr/>
              <a:t>19</a:t>
            </a:fld>
            <a:endParaRPr lang="en-US"/>
          </a:p>
        </p:txBody>
      </p:sp>
      <p:pic>
        <p:nvPicPr>
          <p:cNvPr id="10" name="Picture 9">
            <a:extLst>
              <a:ext uri="{FF2B5EF4-FFF2-40B4-BE49-F238E27FC236}">
                <a16:creationId xmlns:a16="http://schemas.microsoft.com/office/drawing/2014/main" id="{6395CDD2-A9C5-A656-DEA6-B637B92BAAB4}"/>
              </a:ext>
            </a:extLst>
          </p:cNvPr>
          <p:cNvPicPr>
            <a:picLocks noChangeAspect="1"/>
          </p:cNvPicPr>
          <p:nvPr/>
        </p:nvPicPr>
        <p:blipFill>
          <a:blip r:embed="rId2"/>
          <a:stretch>
            <a:fillRect/>
          </a:stretch>
        </p:blipFill>
        <p:spPr>
          <a:xfrm>
            <a:off x="457789" y="964588"/>
            <a:ext cx="5395374" cy="3249005"/>
          </a:xfrm>
          <a:prstGeom prst="rect">
            <a:avLst/>
          </a:prstGeom>
        </p:spPr>
      </p:pic>
      <p:pic>
        <p:nvPicPr>
          <p:cNvPr id="2" name="Picture 1" descr="A screenshot of a computer screen&#10;&#10;Description automatically generated">
            <a:extLst>
              <a:ext uri="{FF2B5EF4-FFF2-40B4-BE49-F238E27FC236}">
                <a16:creationId xmlns:a16="http://schemas.microsoft.com/office/drawing/2014/main" id="{7789E852-5643-6F4A-2DC0-531AA919A4AC}"/>
              </a:ext>
            </a:extLst>
          </p:cNvPr>
          <p:cNvPicPr>
            <a:picLocks noChangeAspect="1"/>
          </p:cNvPicPr>
          <p:nvPr/>
        </p:nvPicPr>
        <p:blipFill>
          <a:blip r:embed="rId3"/>
          <a:stretch>
            <a:fillRect/>
          </a:stretch>
        </p:blipFill>
        <p:spPr>
          <a:xfrm>
            <a:off x="6341286" y="979750"/>
            <a:ext cx="4967415" cy="4009571"/>
          </a:xfrm>
          <a:prstGeom prst="rect">
            <a:avLst/>
          </a:prstGeom>
        </p:spPr>
      </p:pic>
      <p:pic>
        <p:nvPicPr>
          <p:cNvPr id="3" name="Picture 2">
            <a:extLst>
              <a:ext uri="{FF2B5EF4-FFF2-40B4-BE49-F238E27FC236}">
                <a16:creationId xmlns:a16="http://schemas.microsoft.com/office/drawing/2014/main" id="{6EC158DB-A1A7-B651-AA7C-F368F2412617}"/>
              </a:ext>
            </a:extLst>
          </p:cNvPr>
          <p:cNvPicPr>
            <a:picLocks noChangeAspect="1"/>
          </p:cNvPicPr>
          <p:nvPr/>
        </p:nvPicPr>
        <p:blipFill>
          <a:blip r:embed="rId4"/>
          <a:stretch>
            <a:fillRect/>
          </a:stretch>
        </p:blipFill>
        <p:spPr>
          <a:xfrm>
            <a:off x="142103" y="3270739"/>
            <a:ext cx="6203091" cy="3385116"/>
          </a:xfrm>
          <a:prstGeom prst="rect">
            <a:avLst/>
          </a:prstGeom>
        </p:spPr>
      </p:pic>
    </p:spTree>
    <p:extLst>
      <p:ext uri="{BB962C8B-B14F-4D97-AF65-F5344CB8AC3E}">
        <p14:creationId xmlns:p14="http://schemas.microsoft.com/office/powerpoint/2010/main" val="1649251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0D781-1EBC-86C1-3261-DC76B685EB31}"/>
              </a:ext>
            </a:extLst>
          </p:cNvPr>
          <p:cNvSpPr>
            <a:spLocks noGrp="1"/>
          </p:cNvSpPr>
          <p:nvPr>
            <p:ph type="title"/>
          </p:nvPr>
        </p:nvSpPr>
        <p:spPr>
          <a:xfrm>
            <a:off x="332014" y="121163"/>
            <a:ext cx="11266714" cy="1401419"/>
          </a:xfrm>
        </p:spPr>
        <p:txBody>
          <a:bodyPr/>
          <a:lstStyle/>
          <a:p>
            <a:r>
              <a:rPr lang="en-US"/>
              <a:t>Our Team </a:t>
            </a:r>
          </a:p>
        </p:txBody>
      </p:sp>
      <p:pic>
        <p:nvPicPr>
          <p:cNvPr id="4" name="Picture Placeholder 3" descr="A person in a turtleneck&#10;&#10;Description automatically generated">
            <a:extLst>
              <a:ext uri="{FF2B5EF4-FFF2-40B4-BE49-F238E27FC236}">
                <a16:creationId xmlns:a16="http://schemas.microsoft.com/office/drawing/2014/main" id="{F2C47069-8797-31C8-906E-D7BFB25834B7}"/>
              </a:ext>
            </a:extLst>
          </p:cNvPr>
          <p:cNvPicPr>
            <a:picLocks noGrp="1" noChangeAspect="1"/>
          </p:cNvPicPr>
          <p:nvPr>
            <p:ph type="pic" idx="1"/>
          </p:nvPr>
        </p:nvPicPr>
        <p:blipFill rotWithShape="1">
          <a:blip r:embed="rId2"/>
          <a:srcRect l="19662" t="21875" r="23974" b="21875"/>
          <a:stretch/>
        </p:blipFill>
        <p:spPr>
          <a:xfrm>
            <a:off x="3144281" y="2040514"/>
            <a:ext cx="2654052" cy="2648688"/>
          </a:xfrm>
        </p:spPr>
      </p:pic>
      <p:pic>
        <p:nvPicPr>
          <p:cNvPr id="1026" name="Picture 2" descr="image">
            <a:extLst>
              <a:ext uri="{FF2B5EF4-FFF2-40B4-BE49-F238E27FC236}">
                <a16:creationId xmlns:a16="http://schemas.microsoft.com/office/drawing/2014/main" id="{9F46D7CE-7F7A-07D7-647B-D17292200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791" t="1534" r="34113" b="63758"/>
          <a:stretch/>
        </p:blipFill>
        <p:spPr bwMode="auto">
          <a:xfrm>
            <a:off x="332014" y="2040514"/>
            <a:ext cx="2449286" cy="26486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in a suit and tie&#10;&#10;Description automatically generated">
            <a:extLst>
              <a:ext uri="{FF2B5EF4-FFF2-40B4-BE49-F238E27FC236}">
                <a16:creationId xmlns:a16="http://schemas.microsoft.com/office/drawing/2014/main" id="{016381F7-7C2F-1CAB-6ACB-5288A896AE76}"/>
              </a:ext>
            </a:extLst>
          </p:cNvPr>
          <p:cNvPicPr>
            <a:picLocks noChangeAspect="1"/>
          </p:cNvPicPr>
          <p:nvPr/>
        </p:nvPicPr>
        <p:blipFill>
          <a:blip r:embed="rId4"/>
          <a:stretch>
            <a:fillRect/>
          </a:stretch>
        </p:blipFill>
        <p:spPr>
          <a:xfrm>
            <a:off x="6161314" y="2035150"/>
            <a:ext cx="2654052" cy="2654052"/>
          </a:xfrm>
          <a:prstGeom prst="rect">
            <a:avLst/>
          </a:prstGeom>
        </p:spPr>
      </p:pic>
      <p:pic>
        <p:nvPicPr>
          <p:cNvPr id="10" name="Picture 9" descr="A person smiling at the camera&#10;&#10;Description automatically generated">
            <a:extLst>
              <a:ext uri="{FF2B5EF4-FFF2-40B4-BE49-F238E27FC236}">
                <a16:creationId xmlns:a16="http://schemas.microsoft.com/office/drawing/2014/main" id="{077E1171-CF7D-C407-98FD-68E4CC9FB300}"/>
              </a:ext>
            </a:extLst>
          </p:cNvPr>
          <p:cNvPicPr>
            <a:picLocks noChangeAspect="1"/>
          </p:cNvPicPr>
          <p:nvPr/>
        </p:nvPicPr>
        <p:blipFill rotWithShape="1">
          <a:blip r:embed="rId5"/>
          <a:srcRect l="16587" r="15168" b="31873"/>
          <a:stretch/>
        </p:blipFill>
        <p:spPr>
          <a:xfrm>
            <a:off x="9205935" y="2039759"/>
            <a:ext cx="2654051" cy="2649443"/>
          </a:xfrm>
          <a:prstGeom prst="rect">
            <a:avLst/>
          </a:prstGeom>
        </p:spPr>
      </p:pic>
      <p:sp>
        <p:nvSpPr>
          <p:cNvPr id="11" name="TextBox 10">
            <a:extLst>
              <a:ext uri="{FF2B5EF4-FFF2-40B4-BE49-F238E27FC236}">
                <a16:creationId xmlns:a16="http://schemas.microsoft.com/office/drawing/2014/main" id="{43A52354-564D-B533-2671-C68B4AE33D3E}"/>
              </a:ext>
            </a:extLst>
          </p:cNvPr>
          <p:cNvSpPr txBox="1"/>
          <p:nvPr/>
        </p:nvSpPr>
        <p:spPr>
          <a:xfrm>
            <a:off x="332014" y="4798062"/>
            <a:ext cx="2449286" cy="369332"/>
          </a:xfrm>
          <a:prstGeom prst="rect">
            <a:avLst/>
          </a:prstGeom>
          <a:noFill/>
        </p:spPr>
        <p:txBody>
          <a:bodyPr wrap="square" rtlCol="0">
            <a:spAutoFit/>
          </a:bodyPr>
          <a:lstStyle/>
          <a:p>
            <a:pPr algn="ctr"/>
            <a:r>
              <a:rPr lang="en-US" b="1"/>
              <a:t>Prashanth Chari</a:t>
            </a:r>
          </a:p>
        </p:txBody>
      </p:sp>
      <p:sp>
        <p:nvSpPr>
          <p:cNvPr id="12" name="TextBox 11">
            <a:extLst>
              <a:ext uri="{FF2B5EF4-FFF2-40B4-BE49-F238E27FC236}">
                <a16:creationId xmlns:a16="http://schemas.microsoft.com/office/drawing/2014/main" id="{A2F5036A-FDDB-7CEE-1A5F-078B31FB0429}"/>
              </a:ext>
            </a:extLst>
          </p:cNvPr>
          <p:cNvSpPr txBox="1"/>
          <p:nvPr/>
        </p:nvSpPr>
        <p:spPr>
          <a:xfrm>
            <a:off x="3031928" y="4793981"/>
            <a:ext cx="2449286" cy="369332"/>
          </a:xfrm>
          <a:prstGeom prst="rect">
            <a:avLst/>
          </a:prstGeom>
          <a:noFill/>
        </p:spPr>
        <p:txBody>
          <a:bodyPr wrap="square" rtlCol="0">
            <a:spAutoFit/>
          </a:bodyPr>
          <a:lstStyle/>
          <a:p>
            <a:pPr algn="ctr"/>
            <a:r>
              <a:rPr lang="en-US" b="1" err="1"/>
              <a:t>Yukti</a:t>
            </a:r>
            <a:r>
              <a:rPr lang="en-US" b="1"/>
              <a:t> Sanjay Jain</a:t>
            </a:r>
          </a:p>
        </p:txBody>
      </p:sp>
      <p:sp>
        <p:nvSpPr>
          <p:cNvPr id="13" name="TextBox 12">
            <a:extLst>
              <a:ext uri="{FF2B5EF4-FFF2-40B4-BE49-F238E27FC236}">
                <a16:creationId xmlns:a16="http://schemas.microsoft.com/office/drawing/2014/main" id="{7B9A4D6D-3122-0C91-F9A8-150A957FC477}"/>
              </a:ext>
            </a:extLst>
          </p:cNvPr>
          <p:cNvSpPr txBox="1"/>
          <p:nvPr/>
        </p:nvSpPr>
        <p:spPr>
          <a:xfrm>
            <a:off x="6053617" y="4793981"/>
            <a:ext cx="2449286" cy="369332"/>
          </a:xfrm>
          <a:prstGeom prst="rect">
            <a:avLst/>
          </a:prstGeom>
          <a:noFill/>
        </p:spPr>
        <p:txBody>
          <a:bodyPr wrap="square" rtlCol="0">
            <a:spAutoFit/>
          </a:bodyPr>
          <a:lstStyle/>
          <a:p>
            <a:pPr algn="ctr"/>
            <a:r>
              <a:rPr lang="en-US" b="1"/>
              <a:t>Ashvin Raj</a:t>
            </a:r>
          </a:p>
        </p:txBody>
      </p:sp>
      <p:sp>
        <p:nvSpPr>
          <p:cNvPr id="14" name="TextBox 13">
            <a:extLst>
              <a:ext uri="{FF2B5EF4-FFF2-40B4-BE49-F238E27FC236}">
                <a16:creationId xmlns:a16="http://schemas.microsoft.com/office/drawing/2014/main" id="{0F2D7F6A-2438-FC8C-3EE9-4F1F2CD84598}"/>
              </a:ext>
            </a:extLst>
          </p:cNvPr>
          <p:cNvSpPr txBox="1"/>
          <p:nvPr/>
        </p:nvSpPr>
        <p:spPr>
          <a:xfrm>
            <a:off x="9075306" y="4793981"/>
            <a:ext cx="2449286" cy="369332"/>
          </a:xfrm>
          <a:prstGeom prst="rect">
            <a:avLst/>
          </a:prstGeom>
          <a:noFill/>
        </p:spPr>
        <p:txBody>
          <a:bodyPr wrap="square" rtlCol="0">
            <a:spAutoFit/>
          </a:bodyPr>
          <a:lstStyle/>
          <a:p>
            <a:pPr algn="ctr"/>
            <a:r>
              <a:rPr lang="en-US" b="1"/>
              <a:t>Akshita Sharma</a:t>
            </a:r>
          </a:p>
        </p:txBody>
      </p:sp>
    </p:spTree>
    <p:extLst>
      <p:ext uri="{BB962C8B-B14F-4D97-AF65-F5344CB8AC3E}">
        <p14:creationId xmlns:p14="http://schemas.microsoft.com/office/powerpoint/2010/main" val="108841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301576A8-C9CC-1A48-AF22-229015A0A0DA}"/>
              </a:ext>
            </a:extLst>
          </p:cNvPr>
          <p:cNvPicPr>
            <a:picLocks noGrp="1" noChangeAspect="1"/>
          </p:cNvPicPr>
          <p:nvPr>
            <p:ph idx="14"/>
          </p:nvPr>
        </p:nvPicPr>
        <p:blipFill>
          <a:blip r:embed="rId2"/>
          <a:stretch>
            <a:fillRect/>
          </a:stretch>
        </p:blipFill>
        <p:spPr>
          <a:xfrm>
            <a:off x="3050035" y="1128707"/>
            <a:ext cx="6102816" cy="4869323"/>
          </a:xfrm>
        </p:spPr>
      </p:pic>
      <p:sp>
        <p:nvSpPr>
          <p:cNvPr id="3" name="Title 2">
            <a:extLst>
              <a:ext uri="{FF2B5EF4-FFF2-40B4-BE49-F238E27FC236}">
                <a16:creationId xmlns:a16="http://schemas.microsoft.com/office/drawing/2014/main" id="{3A11C95E-5456-FC4E-CEA1-C26167A4646C}"/>
              </a:ext>
            </a:extLst>
          </p:cNvPr>
          <p:cNvSpPr>
            <a:spLocks noGrp="1"/>
          </p:cNvSpPr>
          <p:nvPr>
            <p:ph type="title"/>
          </p:nvPr>
        </p:nvSpPr>
        <p:spPr/>
        <p:txBody>
          <a:bodyPr>
            <a:normAutofit fontScale="90000"/>
          </a:bodyPr>
          <a:lstStyle/>
          <a:p>
            <a:r>
              <a:rPr lang="en-US">
                <a:latin typeface="Franklin Gothic Medium Cond"/>
              </a:rPr>
              <a:t>R^2 and MAPE score for the gradient boosting model</a:t>
            </a:r>
            <a:endParaRPr lang="en-US"/>
          </a:p>
        </p:txBody>
      </p:sp>
      <p:sp>
        <p:nvSpPr>
          <p:cNvPr id="5" name="Slide Number Placeholder 4">
            <a:extLst>
              <a:ext uri="{FF2B5EF4-FFF2-40B4-BE49-F238E27FC236}">
                <a16:creationId xmlns:a16="http://schemas.microsoft.com/office/drawing/2014/main" id="{9E73FE1E-9B7A-1D73-EA46-29F5249AC2E6}"/>
              </a:ext>
            </a:extLst>
          </p:cNvPr>
          <p:cNvSpPr>
            <a:spLocks noGrp="1"/>
          </p:cNvSpPr>
          <p:nvPr>
            <p:ph type="sldNum" sz="quarter" idx="15"/>
          </p:nvPr>
        </p:nvSpPr>
        <p:spPr/>
        <p:txBody>
          <a:bodyPr/>
          <a:lstStyle/>
          <a:p>
            <a:fld id="{3086EA1D-707D-B54C-8FFB-433BD1A27D0B}" type="slidenum">
              <a:rPr lang="en-US" smtClean="0"/>
              <a:pPr/>
              <a:t>20</a:t>
            </a:fld>
            <a:endParaRPr lang="en-US"/>
          </a:p>
        </p:txBody>
      </p:sp>
    </p:spTree>
    <p:extLst>
      <p:ext uri="{BB962C8B-B14F-4D97-AF65-F5344CB8AC3E}">
        <p14:creationId xmlns:p14="http://schemas.microsoft.com/office/powerpoint/2010/main" val="102485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code">
            <a:extLst>
              <a:ext uri="{FF2B5EF4-FFF2-40B4-BE49-F238E27FC236}">
                <a16:creationId xmlns:a16="http://schemas.microsoft.com/office/drawing/2014/main" id="{127B18DA-F684-2197-4E86-03F3CAA6AB40}"/>
              </a:ext>
            </a:extLst>
          </p:cNvPr>
          <p:cNvPicPr>
            <a:picLocks noGrp="1" noChangeAspect="1"/>
          </p:cNvPicPr>
          <p:nvPr>
            <p:ph idx="14"/>
          </p:nvPr>
        </p:nvPicPr>
        <p:blipFill>
          <a:blip r:embed="rId2"/>
          <a:stretch>
            <a:fillRect/>
          </a:stretch>
        </p:blipFill>
        <p:spPr>
          <a:xfrm>
            <a:off x="2190596" y="1308001"/>
            <a:ext cx="7821694" cy="4846911"/>
          </a:xfrm>
        </p:spPr>
      </p:pic>
      <p:sp>
        <p:nvSpPr>
          <p:cNvPr id="3" name="Title 2">
            <a:extLst>
              <a:ext uri="{FF2B5EF4-FFF2-40B4-BE49-F238E27FC236}">
                <a16:creationId xmlns:a16="http://schemas.microsoft.com/office/drawing/2014/main" id="{6B406148-6FD0-D50D-8DAA-D6AEC4649BB4}"/>
              </a:ext>
            </a:extLst>
          </p:cNvPr>
          <p:cNvSpPr>
            <a:spLocks noGrp="1"/>
          </p:cNvSpPr>
          <p:nvPr>
            <p:ph type="title"/>
          </p:nvPr>
        </p:nvSpPr>
        <p:spPr/>
        <p:txBody>
          <a:bodyPr>
            <a:normAutofit fontScale="90000"/>
          </a:bodyPr>
          <a:lstStyle/>
          <a:p>
            <a:r>
              <a:rPr lang="en-US">
                <a:latin typeface="Franklin Gothic Medium Cond"/>
              </a:rPr>
              <a:t>Data pre-processing: imputing 'Neighborhood'</a:t>
            </a:r>
            <a:endParaRPr lang="en-US"/>
          </a:p>
        </p:txBody>
      </p:sp>
      <p:sp>
        <p:nvSpPr>
          <p:cNvPr id="5" name="Slide Number Placeholder 4">
            <a:extLst>
              <a:ext uri="{FF2B5EF4-FFF2-40B4-BE49-F238E27FC236}">
                <a16:creationId xmlns:a16="http://schemas.microsoft.com/office/drawing/2014/main" id="{83D9E099-8203-5CC0-9C23-EE910F4002EF}"/>
              </a:ext>
            </a:extLst>
          </p:cNvPr>
          <p:cNvSpPr>
            <a:spLocks noGrp="1"/>
          </p:cNvSpPr>
          <p:nvPr>
            <p:ph type="sldNum" sz="quarter" idx="15"/>
          </p:nvPr>
        </p:nvSpPr>
        <p:spPr/>
        <p:txBody>
          <a:bodyPr/>
          <a:lstStyle/>
          <a:p>
            <a:fld id="{3086EA1D-707D-B54C-8FFB-433BD1A27D0B}" type="slidenum">
              <a:rPr lang="en-US" smtClean="0"/>
              <a:pPr/>
              <a:t>21</a:t>
            </a:fld>
            <a:endParaRPr lang="en-US"/>
          </a:p>
        </p:txBody>
      </p:sp>
    </p:spTree>
    <p:extLst>
      <p:ext uri="{BB962C8B-B14F-4D97-AF65-F5344CB8AC3E}">
        <p14:creationId xmlns:p14="http://schemas.microsoft.com/office/powerpoint/2010/main" val="3889787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program&#10;&#10;Description automatically generated">
            <a:extLst>
              <a:ext uri="{FF2B5EF4-FFF2-40B4-BE49-F238E27FC236}">
                <a16:creationId xmlns:a16="http://schemas.microsoft.com/office/drawing/2014/main" id="{7834C362-6A7C-D7AB-EA57-4DA62ED0466F}"/>
              </a:ext>
            </a:extLst>
          </p:cNvPr>
          <p:cNvPicPr>
            <a:picLocks noGrp="1" noChangeAspect="1"/>
          </p:cNvPicPr>
          <p:nvPr>
            <p:ph idx="14"/>
          </p:nvPr>
        </p:nvPicPr>
        <p:blipFill>
          <a:blip r:embed="rId2"/>
          <a:stretch>
            <a:fillRect/>
          </a:stretch>
        </p:blipFill>
        <p:spPr>
          <a:xfrm>
            <a:off x="421535" y="1494118"/>
            <a:ext cx="8953500" cy="2200275"/>
          </a:xfrm>
        </p:spPr>
      </p:pic>
      <p:sp>
        <p:nvSpPr>
          <p:cNvPr id="3" name="Title 2">
            <a:extLst>
              <a:ext uri="{FF2B5EF4-FFF2-40B4-BE49-F238E27FC236}">
                <a16:creationId xmlns:a16="http://schemas.microsoft.com/office/drawing/2014/main" id="{17E53D8D-AC48-BA55-7297-60A7BF62DA4B}"/>
              </a:ext>
            </a:extLst>
          </p:cNvPr>
          <p:cNvSpPr>
            <a:spLocks noGrp="1"/>
          </p:cNvSpPr>
          <p:nvPr>
            <p:ph type="title"/>
          </p:nvPr>
        </p:nvSpPr>
        <p:spPr/>
        <p:txBody>
          <a:bodyPr>
            <a:normAutofit fontScale="90000"/>
          </a:bodyPr>
          <a:lstStyle/>
          <a:p>
            <a:r>
              <a:rPr lang="en-US">
                <a:latin typeface="Franklin Gothic Medium Cond"/>
              </a:rPr>
              <a:t>Data Splitting for  Model  Training and Testing and Prediction </a:t>
            </a:r>
          </a:p>
        </p:txBody>
      </p:sp>
      <p:sp>
        <p:nvSpPr>
          <p:cNvPr id="5" name="Slide Number Placeholder 4">
            <a:extLst>
              <a:ext uri="{FF2B5EF4-FFF2-40B4-BE49-F238E27FC236}">
                <a16:creationId xmlns:a16="http://schemas.microsoft.com/office/drawing/2014/main" id="{2F418FAB-E26F-1460-1B91-F68694E6B434}"/>
              </a:ext>
            </a:extLst>
          </p:cNvPr>
          <p:cNvSpPr>
            <a:spLocks noGrp="1"/>
          </p:cNvSpPr>
          <p:nvPr>
            <p:ph type="sldNum" sz="quarter" idx="15"/>
          </p:nvPr>
        </p:nvSpPr>
        <p:spPr/>
        <p:txBody>
          <a:bodyPr/>
          <a:lstStyle/>
          <a:p>
            <a:fld id="{3086EA1D-707D-B54C-8FFB-433BD1A27D0B}" type="slidenum">
              <a:rPr lang="en-US" smtClean="0"/>
              <a:pPr/>
              <a:t>22</a:t>
            </a:fld>
            <a:endParaRPr lang="en-US"/>
          </a:p>
        </p:txBody>
      </p:sp>
    </p:spTree>
    <p:extLst>
      <p:ext uri="{BB962C8B-B14F-4D97-AF65-F5344CB8AC3E}">
        <p14:creationId xmlns:p14="http://schemas.microsoft.com/office/powerpoint/2010/main" val="3100778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3F7930-BBEC-E0F1-678D-26412270D31D}"/>
              </a:ext>
            </a:extLst>
          </p:cNvPr>
          <p:cNvSpPr>
            <a:spLocks noGrp="1"/>
          </p:cNvSpPr>
          <p:nvPr>
            <p:ph type="title"/>
          </p:nvPr>
        </p:nvSpPr>
        <p:spPr/>
        <p:txBody>
          <a:bodyPr>
            <a:normAutofit fontScale="90000"/>
          </a:bodyPr>
          <a:lstStyle/>
          <a:p>
            <a:r>
              <a:rPr lang="en-US">
                <a:latin typeface="Franklin Gothic Medium Cond"/>
              </a:rPr>
              <a:t>Nightly rate vs Predicted Nightly Rate</a:t>
            </a:r>
            <a:endParaRPr lang="en-US"/>
          </a:p>
        </p:txBody>
      </p:sp>
      <p:sp>
        <p:nvSpPr>
          <p:cNvPr id="5" name="Slide Number Placeholder 4">
            <a:extLst>
              <a:ext uri="{FF2B5EF4-FFF2-40B4-BE49-F238E27FC236}">
                <a16:creationId xmlns:a16="http://schemas.microsoft.com/office/drawing/2014/main" id="{5FE12E07-456F-9BF6-722A-956503ABD1DD}"/>
              </a:ext>
            </a:extLst>
          </p:cNvPr>
          <p:cNvSpPr>
            <a:spLocks noGrp="1"/>
          </p:cNvSpPr>
          <p:nvPr>
            <p:ph type="sldNum" sz="quarter" idx="15"/>
          </p:nvPr>
        </p:nvSpPr>
        <p:spPr/>
        <p:txBody>
          <a:bodyPr/>
          <a:lstStyle/>
          <a:p>
            <a:fld id="{3086EA1D-707D-B54C-8FFB-433BD1A27D0B}" type="slidenum">
              <a:rPr lang="en-US" smtClean="0"/>
              <a:pPr/>
              <a:t>23</a:t>
            </a:fld>
            <a:endParaRPr lang="en-US"/>
          </a:p>
        </p:txBody>
      </p:sp>
      <p:pic>
        <p:nvPicPr>
          <p:cNvPr id="12" name="Content Placeholder 11" descr="A screenshot of a computer program&#10;&#10;Description automatically generated">
            <a:extLst>
              <a:ext uri="{FF2B5EF4-FFF2-40B4-BE49-F238E27FC236}">
                <a16:creationId xmlns:a16="http://schemas.microsoft.com/office/drawing/2014/main" id="{8FA328DE-9A64-37AC-CA75-DAA53EC93A78}"/>
              </a:ext>
            </a:extLst>
          </p:cNvPr>
          <p:cNvPicPr>
            <a:picLocks noGrp="1" noChangeAspect="1"/>
          </p:cNvPicPr>
          <p:nvPr>
            <p:ph idx="14"/>
          </p:nvPr>
        </p:nvPicPr>
        <p:blipFill>
          <a:blip r:embed="rId2"/>
          <a:stretch>
            <a:fillRect/>
          </a:stretch>
        </p:blipFill>
        <p:spPr>
          <a:xfrm>
            <a:off x="471246" y="1396271"/>
            <a:ext cx="6541342" cy="4454706"/>
          </a:xfrm>
        </p:spPr>
      </p:pic>
      <p:pic>
        <p:nvPicPr>
          <p:cNvPr id="13" name="Picture 12" descr="A screen shot of a computer code&#10;&#10;Description automatically generated">
            <a:extLst>
              <a:ext uri="{FF2B5EF4-FFF2-40B4-BE49-F238E27FC236}">
                <a16:creationId xmlns:a16="http://schemas.microsoft.com/office/drawing/2014/main" id="{A6EA2EDF-5E94-A96F-D27F-1801086669A7}"/>
              </a:ext>
            </a:extLst>
          </p:cNvPr>
          <p:cNvPicPr>
            <a:picLocks noChangeAspect="1"/>
          </p:cNvPicPr>
          <p:nvPr/>
        </p:nvPicPr>
        <p:blipFill>
          <a:blip r:embed="rId3"/>
          <a:stretch>
            <a:fillRect/>
          </a:stretch>
        </p:blipFill>
        <p:spPr>
          <a:xfrm>
            <a:off x="7398085" y="1538281"/>
            <a:ext cx="4721725" cy="2150489"/>
          </a:xfrm>
          <a:prstGeom prst="rect">
            <a:avLst/>
          </a:prstGeom>
        </p:spPr>
      </p:pic>
    </p:spTree>
    <p:extLst>
      <p:ext uri="{BB962C8B-B14F-4D97-AF65-F5344CB8AC3E}">
        <p14:creationId xmlns:p14="http://schemas.microsoft.com/office/powerpoint/2010/main" val="2623325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Description automatically generated">
            <a:extLst>
              <a:ext uri="{FF2B5EF4-FFF2-40B4-BE49-F238E27FC236}">
                <a16:creationId xmlns:a16="http://schemas.microsoft.com/office/drawing/2014/main" id="{9FEA3CB3-6844-C820-E6FD-390F525C8B10}"/>
              </a:ext>
            </a:extLst>
          </p:cNvPr>
          <p:cNvPicPr>
            <a:picLocks noGrp="1" noChangeAspect="1"/>
          </p:cNvPicPr>
          <p:nvPr>
            <p:ph idx="14"/>
          </p:nvPr>
        </p:nvPicPr>
        <p:blipFill>
          <a:blip r:embed="rId2"/>
          <a:stretch>
            <a:fillRect/>
          </a:stretch>
        </p:blipFill>
        <p:spPr>
          <a:xfrm>
            <a:off x="1027167" y="1543324"/>
            <a:ext cx="10148551" cy="4454706"/>
          </a:xfrm>
        </p:spPr>
      </p:pic>
      <p:sp>
        <p:nvSpPr>
          <p:cNvPr id="3" name="Title 2">
            <a:extLst>
              <a:ext uri="{FF2B5EF4-FFF2-40B4-BE49-F238E27FC236}">
                <a16:creationId xmlns:a16="http://schemas.microsoft.com/office/drawing/2014/main" id="{84569DAF-8B8A-92AA-3F70-C0256F124DD0}"/>
              </a:ext>
            </a:extLst>
          </p:cNvPr>
          <p:cNvSpPr>
            <a:spLocks noGrp="1"/>
          </p:cNvSpPr>
          <p:nvPr>
            <p:ph type="title"/>
          </p:nvPr>
        </p:nvSpPr>
        <p:spPr/>
        <p:txBody>
          <a:bodyPr>
            <a:normAutofit fontScale="90000"/>
          </a:bodyPr>
          <a:lstStyle/>
          <a:p>
            <a:r>
              <a:rPr lang="en-US">
                <a:latin typeface="Franklin Gothic Medium Cond"/>
              </a:rPr>
              <a:t>Over priced vs Under priced</a:t>
            </a:r>
            <a:endParaRPr lang="en-US"/>
          </a:p>
        </p:txBody>
      </p:sp>
      <p:sp>
        <p:nvSpPr>
          <p:cNvPr id="5" name="Slide Number Placeholder 4">
            <a:extLst>
              <a:ext uri="{FF2B5EF4-FFF2-40B4-BE49-F238E27FC236}">
                <a16:creationId xmlns:a16="http://schemas.microsoft.com/office/drawing/2014/main" id="{462742E4-FE8E-E790-CD22-10F88E320508}"/>
              </a:ext>
            </a:extLst>
          </p:cNvPr>
          <p:cNvSpPr>
            <a:spLocks noGrp="1"/>
          </p:cNvSpPr>
          <p:nvPr>
            <p:ph type="sldNum" sz="quarter" idx="15"/>
          </p:nvPr>
        </p:nvSpPr>
        <p:spPr/>
        <p:txBody>
          <a:bodyPr/>
          <a:lstStyle/>
          <a:p>
            <a:fld id="{3086EA1D-707D-B54C-8FFB-433BD1A27D0B}" type="slidenum">
              <a:rPr lang="en-US" smtClean="0"/>
              <a:pPr/>
              <a:t>24</a:t>
            </a:fld>
            <a:endParaRPr lang="en-US"/>
          </a:p>
        </p:txBody>
      </p:sp>
    </p:spTree>
    <p:extLst>
      <p:ext uri="{BB962C8B-B14F-4D97-AF65-F5344CB8AC3E}">
        <p14:creationId xmlns:p14="http://schemas.microsoft.com/office/powerpoint/2010/main" val="2431913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CFF77A-C4E3-D23B-6913-B6BA81F4A07D}"/>
              </a:ext>
            </a:extLst>
          </p:cNvPr>
          <p:cNvSpPr>
            <a:spLocks noGrp="1"/>
          </p:cNvSpPr>
          <p:nvPr>
            <p:ph idx="14"/>
          </p:nvPr>
        </p:nvSpPr>
        <p:spPr/>
        <p:txBody>
          <a:bodyPr vert="horz" lIns="91440" tIns="45720" rIns="91440" bIns="45720" rtlCol="0" anchor="t">
            <a:normAutofit/>
          </a:bodyPr>
          <a:lstStyle/>
          <a:p>
            <a:r>
              <a:rPr lang="en-US">
                <a:ea typeface="+mn-lt"/>
                <a:cs typeface="+mn-lt"/>
                <a:hlinkClick r:id="rId2"/>
              </a:rPr>
              <a:t>https://www.fodors.com/community/united-states/best-location-to-stay-when-visiting-boston-back-bay-or-downtown-927274/</a:t>
            </a:r>
            <a:endParaRPr lang="en-US">
              <a:ea typeface="+mn-lt"/>
              <a:cs typeface="+mn-lt"/>
            </a:endParaRPr>
          </a:p>
          <a:p>
            <a:endParaRPr lang="en-US"/>
          </a:p>
          <a:p>
            <a:endParaRPr lang="en-US"/>
          </a:p>
          <a:p>
            <a:endParaRPr lang="en-US"/>
          </a:p>
        </p:txBody>
      </p:sp>
      <p:sp>
        <p:nvSpPr>
          <p:cNvPr id="3" name="Title 2">
            <a:extLst>
              <a:ext uri="{FF2B5EF4-FFF2-40B4-BE49-F238E27FC236}">
                <a16:creationId xmlns:a16="http://schemas.microsoft.com/office/drawing/2014/main" id="{D5E9AB29-B156-345C-00AE-625604C710A0}"/>
              </a:ext>
            </a:extLst>
          </p:cNvPr>
          <p:cNvSpPr>
            <a:spLocks noGrp="1"/>
          </p:cNvSpPr>
          <p:nvPr>
            <p:ph type="title"/>
          </p:nvPr>
        </p:nvSpPr>
        <p:spPr/>
        <p:txBody>
          <a:bodyPr>
            <a:normAutofit fontScale="90000"/>
          </a:bodyPr>
          <a:lstStyle/>
          <a:p>
            <a:r>
              <a:rPr lang="en-US">
                <a:latin typeface="Franklin Gothic Medium Cond"/>
              </a:rPr>
              <a:t>Downtown vs Back Bay </a:t>
            </a:r>
            <a:endParaRPr lang="en-US"/>
          </a:p>
        </p:txBody>
      </p:sp>
      <p:sp>
        <p:nvSpPr>
          <p:cNvPr id="5" name="Slide Number Placeholder 4">
            <a:extLst>
              <a:ext uri="{FF2B5EF4-FFF2-40B4-BE49-F238E27FC236}">
                <a16:creationId xmlns:a16="http://schemas.microsoft.com/office/drawing/2014/main" id="{9C3DEF46-75CE-BDE5-85EB-A730E8C61C4C}"/>
              </a:ext>
            </a:extLst>
          </p:cNvPr>
          <p:cNvSpPr>
            <a:spLocks noGrp="1"/>
          </p:cNvSpPr>
          <p:nvPr>
            <p:ph type="sldNum" sz="quarter" idx="15"/>
          </p:nvPr>
        </p:nvSpPr>
        <p:spPr/>
        <p:txBody>
          <a:bodyPr/>
          <a:lstStyle/>
          <a:p>
            <a:fld id="{3086EA1D-707D-B54C-8FFB-433BD1A27D0B}" type="slidenum">
              <a:rPr lang="en-US" smtClean="0"/>
              <a:pPr/>
              <a:t>25</a:t>
            </a:fld>
            <a:endParaRPr lang="en-US"/>
          </a:p>
        </p:txBody>
      </p:sp>
      <p:pic>
        <p:nvPicPr>
          <p:cNvPr id="6" name="Picture 5" descr="A screenshot of a computer&#10;&#10;Description automatically generated">
            <a:extLst>
              <a:ext uri="{FF2B5EF4-FFF2-40B4-BE49-F238E27FC236}">
                <a16:creationId xmlns:a16="http://schemas.microsoft.com/office/drawing/2014/main" id="{94D55585-7CEC-9BDB-DE78-31E10F8A9B7B}"/>
              </a:ext>
            </a:extLst>
          </p:cNvPr>
          <p:cNvPicPr>
            <a:picLocks noChangeAspect="1"/>
          </p:cNvPicPr>
          <p:nvPr/>
        </p:nvPicPr>
        <p:blipFill>
          <a:blip r:embed="rId3"/>
          <a:stretch>
            <a:fillRect/>
          </a:stretch>
        </p:blipFill>
        <p:spPr>
          <a:xfrm>
            <a:off x="564630" y="2504290"/>
            <a:ext cx="3167921" cy="227414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9C6AA77-DD8E-A6B4-B016-75837B38B5E3}"/>
              </a:ext>
            </a:extLst>
          </p:cNvPr>
          <p:cNvPicPr>
            <a:picLocks noChangeAspect="1"/>
          </p:cNvPicPr>
          <p:nvPr/>
        </p:nvPicPr>
        <p:blipFill>
          <a:blip r:embed="rId4"/>
          <a:stretch>
            <a:fillRect/>
          </a:stretch>
        </p:blipFill>
        <p:spPr>
          <a:xfrm>
            <a:off x="4312170" y="2389106"/>
            <a:ext cx="3917429" cy="3016673"/>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BB53A5B5-D38B-ADAB-8C2D-F0DA7F30A4D1}"/>
              </a:ext>
            </a:extLst>
          </p:cNvPr>
          <p:cNvPicPr>
            <a:picLocks noChangeAspect="1"/>
          </p:cNvPicPr>
          <p:nvPr/>
        </p:nvPicPr>
        <p:blipFill>
          <a:blip r:embed="rId5"/>
          <a:stretch>
            <a:fillRect/>
          </a:stretch>
        </p:blipFill>
        <p:spPr>
          <a:xfrm>
            <a:off x="8471942" y="2545614"/>
            <a:ext cx="2880609" cy="2616215"/>
          </a:xfrm>
          <a:prstGeom prst="rect">
            <a:avLst/>
          </a:prstGeom>
        </p:spPr>
      </p:pic>
    </p:spTree>
    <p:extLst>
      <p:ext uri="{BB962C8B-B14F-4D97-AF65-F5344CB8AC3E}">
        <p14:creationId xmlns:p14="http://schemas.microsoft.com/office/powerpoint/2010/main" val="2150193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AB2DE4E8-F768-A32C-1B84-B52B32B23081}"/>
              </a:ext>
            </a:extLst>
          </p:cNvPr>
          <p:cNvPicPr>
            <a:picLocks noGrp="1" noChangeAspect="1"/>
          </p:cNvPicPr>
          <p:nvPr>
            <p:ph idx="14"/>
          </p:nvPr>
        </p:nvPicPr>
        <p:blipFill>
          <a:blip r:embed="rId2"/>
          <a:stretch>
            <a:fillRect/>
          </a:stretch>
        </p:blipFill>
        <p:spPr>
          <a:xfrm>
            <a:off x="468086" y="1374698"/>
            <a:ext cx="11266714" cy="4017466"/>
          </a:xfrm>
        </p:spPr>
      </p:pic>
      <p:sp>
        <p:nvSpPr>
          <p:cNvPr id="3" name="Title 2">
            <a:extLst>
              <a:ext uri="{FF2B5EF4-FFF2-40B4-BE49-F238E27FC236}">
                <a16:creationId xmlns:a16="http://schemas.microsoft.com/office/drawing/2014/main" id="{FA96D4E2-F101-B4B8-16A9-12E0CF744BBE}"/>
              </a:ext>
            </a:extLst>
          </p:cNvPr>
          <p:cNvSpPr>
            <a:spLocks noGrp="1"/>
          </p:cNvSpPr>
          <p:nvPr>
            <p:ph type="title"/>
          </p:nvPr>
        </p:nvSpPr>
        <p:spPr/>
        <p:txBody>
          <a:bodyPr>
            <a:normAutofit fontScale="90000"/>
          </a:bodyPr>
          <a:lstStyle/>
          <a:p>
            <a:r>
              <a:rPr lang="en-US">
                <a:latin typeface="Franklin Gothic Medium Cond"/>
              </a:rPr>
              <a:t>Backward Selection Model Tried</a:t>
            </a:r>
            <a:endParaRPr lang="en-US"/>
          </a:p>
        </p:txBody>
      </p:sp>
      <p:sp>
        <p:nvSpPr>
          <p:cNvPr id="5" name="Slide Number Placeholder 4">
            <a:extLst>
              <a:ext uri="{FF2B5EF4-FFF2-40B4-BE49-F238E27FC236}">
                <a16:creationId xmlns:a16="http://schemas.microsoft.com/office/drawing/2014/main" id="{11795D2C-F5EC-A106-9324-548838B520C7}"/>
              </a:ext>
            </a:extLst>
          </p:cNvPr>
          <p:cNvSpPr>
            <a:spLocks noGrp="1"/>
          </p:cNvSpPr>
          <p:nvPr>
            <p:ph type="sldNum" sz="quarter" idx="15"/>
          </p:nvPr>
        </p:nvSpPr>
        <p:spPr/>
        <p:txBody>
          <a:bodyPr/>
          <a:lstStyle/>
          <a:p>
            <a:fld id="{3086EA1D-707D-B54C-8FFB-433BD1A27D0B}" type="slidenum">
              <a:rPr lang="en-US" smtClean="0"/>
              <a:pPr/>
              <a:t>26</a:t>
            </a:fld>
            <a:endParaRPr lang="en-US"/>
          </a:p>
        </p:txBody>
      </p:sp>
    </p:spTree>
    <p:extLst>
      <p:ext uri="{BB962C8B-B14F-4D97-AF65-F5344CB8AC3E}">
        <p14:creationId xmlns:p14="http://schemas.microsoft.com/office/powerpoint/2010/main" val="154374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Description automatically generated">
            <a:extLst>
              <a:ext uri="{FF2B5EF4-FFF2-40B4-BE49-F238E27FC236}">
                <a16:creationId xmlns:a16="http://schemas.microsoft.com/office/drawing/2014/main" id="{E1B18F22-61BD-35A8-FE81-E0F651D772A7}"/>
              </a:ext>
            </a:extLst>
          </p:cNvPr>
          <p:cNvPicPr>
            <a:picLocks noGrp="1" noChangeAspect="1"/>
          </p:cNvPicPr>
          <p:nvPr>
            <p:ph idx="14"/>
          </p:nvPr>
        </p:nvPicPr>
        <p:blipFill>
          <a:blip r:embed="rId2"/>
          <a:stretch>
            <a:fillRect/>
          </a:stretch>
        </p:blipFill>
        <p:spPr>
          <a:xfrm>
            <a:off x="105328" y="1563918"/>
            <a:ext cx="6349312" cy="4454706"/>
          </a:xfrm>
        </p:spPr>
      </p:pic>
      <p:sp>
        <p:nvSpPr>
          <p:cNvPr id="3" name="Title 2">
            <a:extLst>
              <a:ext uri="{FF2B5EF4-FFF2-40B4-BE49-F238E27FC236}">
                <a16:creationId xmlns:a16="http://schemas.microsoft.com/office/drawing/2014/main" id="{6B8EE440-2A05-9781-EC8D-9643A5E3B23C}"/>
              </a:ext>
            </a:extLst>
          </p:cNvPr>
          <p:cNvSpPr>
            <a:spLocks noGrp="1"/>
          </p:cNvSpPr>
          <p:nvPr>
            <p:ph type="title"/>
          </p:nvPr>
        </p:nvSpPr>
        <p:spPr/>
        <p:txBody>
          <a:bodyPr>
            <a:normAutofit fontScale="90000"/>
          </a:bodyPr>
          <a:lstStyle/>
          <a:p>
            <a:r>
              <a:rPr lang="en-US">
                <a:latin typeface="Franklin Gothic Medium Cond"/>
              </a:rPr>
              <a:t>Backward Selection Model indicating high VIF </a:t>
            </a:r>
          </a:p>
        </p:txBody>
      </p:sp>
      <p:sp>
        <p:nvSpPr>
          <p:cNvPr id="4" name="Text Placeholder 3">
            <a:extLst>
              <a:ext uri="{FF2B5EF4-FFF2-40B4-BE49-F238E27FC236}">
                <a16:creationId xmlns:a16="http://schemas.microsoft.com/office/drawing/2014/main" id="{EF62ABC7-CDED-4131-92A9-DFD2067E5274}"/>
              </a:ext>
            </a:extLst>
          </p:cNvPr>
          <p:cNvSpPr>
            <a:spLocks noGrp="1"/>
          </p:cNvSpPr>
          <p:nvPr>
            <p:ph type="body" sz="quarter" idx="11"/>
          </p:nvPr>
        </p:nvSpPr>
        <p:spPr/>
        <p:txBody>
          <a:bodyPr/>
          <a:lstStyle/>
          <a:p>
            <a:endParaRPr lang="en-US"/>
          </a:p>
        </p:txBody>
      </p:sp>
      <p:sp>
        <p:nvSpPr>
          <p:cNvPr id="5" name="Slide Number Placeholder 4">
            <a:extLst>
              <a:ext uri="{FF2B5EF4-FFF2-40B4-BE49-F238E27FC236}">
                <a16:creationId xmlns:a16="http://schemas.microsoft.com/office/drawing/2014/main" id="{B3C0C543-09E4-A01F-9391-605D3A97E5C7}"/>
              </a:ext>
            </a:extLst>
          </p:cNvPr>
          <p:cNvSpPr>
            <a:spLocks noGrp="1"/>
          </p:cNvSpPr>
          <p:nvPr>
            <p:ph type="sldNum" sz="quarter" idx="15"/>
          </p:nvPr>
        </p:nvSpPr>
        <p:spPr/>
        <p:txBody>
          <a:bodyPr/>
          <a:lstStyle/>
          <a:p>
            <a:fld id="{3086EA1D-707D-B54C-8FFB-433BD1A27D0B}" type="slidenum">
              <a:rPr lang="en-US" smtClean="0"/>
              <a:pPr/>
              <a:t>27</a:t>
            </a:fld>
            <a:endParaRPr lang="en-US"/>
          </a:p>
        </p:txBody>
      </p:sp>
      <p:pic>
        <p:nvPicPr>
          <p:cNvPr id="7" name="Picture 6" descr="A screenshot of a computer&#10;&#10;Description automatically generated">
            <a:extLst>
              <a:ext uri="{FF2B5EF4-FFF2-40B4-BE49-F238E27FC236}">
                <a16:creationId xmlns:a16="http://schemas.microsoft.com/office/drawing/2014/main" id="{0FFF0AB1-2F2B-3D12-2C95-9CB98FBE1242}"/>
              </a:ext>
            </a:extLst>
          </p:cNvPr>
          <p:cNvPicPr>
            <a:picLocks noChangeAspect="1"/>
          </p:cNvPicPr>
          <p:nvPr/>
        </p:nvPicPr>
        <p:blipFill>
          <a:blip r:embed="rId3"/>
          <a:stretch>
            <a:fillRect/>
          </a:stretch>
        </p:blipFill>
        <p:spPr>
          <a:xfrm>
            <a:off x="6680888" y="1640977"/>
            <a:ext cx="5317522" cy="4255666"/>
          </a:xfrm>
          <a:prstGeom prst="rect">
            <a:avLst/>
          </a:prstGeom>
        </p:spPr>
      </p:pic>
    </p:spTree>
    <p:extLst>
      <p:ext uri="{BB962C8B-B14F-4D97-AF65-F5344CB8AC3E}">
        <p14:creationId xmlns:p14="http://schemas.microsoft.com/office/powerpoint/2010/main" val="1783884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88EC959-054D-B93F-E2A2-97FAF953723A}"/>
              </a:ext>
            </a:extLst>
          </p:cNvPr>
          <p:cNvPicPr>
            <a:picLocks noGrp="1" noChangeAspect="1"/>
          </p:cNvPicPr>
          <p:nvPr>
            <p:ph idx="14"/>
          </p:nvPr>
        </p:nvPicPr>
        <p:blipFill>
          <a:blip r:embed="rId2"/>
          <a:stretch>
            <a:fillRect/>
          </a:stretch>
        </p:blipFill>
        <p:spPr>
          <a:xfrm>
            <a:off x="468086" y="2515798"/>
            <a:ext cx="11266714" cy="2509758"/>
          </a:xfrm>
        </p:spPr>
      </p:pic>
      <p:sp>
        <p:nvSpPr>
          <p:cNvPr id="3" name="Title 2">
            <a:extLst>
              <a:ext uri="{FF2B5EF4-FFF2-40B4-BE49-F238E27FC236}">
                <a16:creationId xmlns:a16="http://schemas.microsoft.com/office/drawing/2014/main" id="{12572821-3CA4-7535-362F-611E96E6C7C5}"/>
              </a:ext>
            </a:extLst>
          </p:cNvPr>
          <p:cNvSpPr>
            <a:spLocks noGrp="1"/>
          </p:cNvSpPr>
          <p:nvPr>
            <p:ph type="title"/>
          </p:nvPr>
        </p:nvSpPr>
        <p:spPr/>
        <p:txBody>
          <a:bodyPr>
            <a:normAutofit fontScale="90000"/>
          </a:bodyPr>
          <a:lstStyle/>
          <a:p>
            <a:r>
              <a:rPr lang="en-US">
                <a:latin typeface="Franklin Gothic Medium Cond"/>
              </a:rPr>
              <a:t>Feature Engineering</a:t>
            </a:r>
            <a:endParaRPr lang="en-US"/>
          </a:p>
        </p:txBody>
      </p:sp>
      <p:sp>
        <p:nvSpPr>
          <p:cNvPr id="4" name="Text Placeholder 3">
            <a:extLst>
              <a:ext uri="{FF2B5EF4-FFF2-40B4-BE49-F238E27FC236}">
                <a16:creationId xmlns:a16="http://schemas.microsoft.com/office/drawing/2014/main" id="{D0B1A4B1-0D02-2E12-C381-34315ABC09D4}"/>
              </a:ext>
            </a:extLst>
          </p:cNvPr>
          <p:cNvSpPr>
            <a:spLocks noGrp="1"/>
          </p:cNvSpPr>
          <p:nvPr>
            <p:ph type="body" sz="quarter" idx="11"/>
          </p:nvPr>
        </p:nvSpPr>
        <p:spPr/>
        <p:txBody>
          <a:bodyPr/>
          <a:lstStyle/>
          <a:p>
            <a:endParaRPr lang="en-US"/>
          </a:p>
        </p:txBody>
      </p:sp>
      <p:sp>
        <p:nvSpPr>
          <p:cNvPr id="5" name="Slide Number Placeholder 4">
            <a:extLst>
              <a:ext uri="{FF2B5EF4-FFF2-40B4-BE49-F238E27FC236}">
                <a16:creationId xmlns:a16="http://schemas.microsoft.com/office/drawing/2014/main" id="{E8D6F3E6-CEBB-74DE-E1E6-8C63E29D44EF}"/>
              </a:ext>
            </a:extLst>
          </p:cNvPr>
          <p:cNvSpPr>
            <a:spLocks noGrp="1"/>
          </p:cNvSpPr>
          <p:nvPr>
            <p:ph type="sldNum" sz="quarter" idx="15"/>
          </p:nvPr>
        </p:nvSpPr>
        <p:spPr/>
        <p:txBody>
          <a:bodyPr/>
          <a:lstStyle/>
          <a:p>
            <a:fld id="{3086EA1D-707D-B54C-8FFB-433BD1A27D0B}" type="slidenum">
              <a:rPr lang="en-US" smtClean="0"/>
              <a:pPr/>
              <a:t>28</a:t>
            </a:fld>
            <a:endParaRPr lang="en-US"/>
          </a:p>
        </p:txBody>
      </p:sp>
    </p:spTree>
    <p:extLst>
      <p:ext uri="{BB962C8B-B14F-4D97-AF65-F5344CB8AC3E}">
        <p14:creationId xmlns:p14="http://schemas.microsoft.com/office/powerpoint/2010/main" val="1088780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4E95D-1666-3A74-662B-7FD5086F1BD1}"/>
              </a:ext>
            </a:extLst>
          </p:cNvPr>
          <p:cNvSpPr>
            <a:spLocks noGrp="1"/>
          </p:cNvSpPr>
          <p:nvPr>
            <p:ph type="title"/>
          </p:nvPr>
        </p:nvSpPr>
        <p:spPr>
          <a:xfrm>
            <a:off x="468086" y="385004"/>
            <a:ext cx="11266714" cy="589032"/>
          </a:xfrm>
        </p:spPr>
        <p:txBody>
          <a:bodyPr vert="horz" lIns="91440" tIns="45720" rIns="91440" bIns="45720" rtlCol="0" anchor="ctr">
            <a:normAutofit/>
          </a:bodyPr>
          <a:lstStyle/>
          <a:p>
            <a:r>
              <a:rPr lang="en-US" sz="3400" b="0" i="1" kern="1200" cap="none" baseline="0">
                <a:latin typeface="Franklin Gothic Medium Cond" panose="020B0606030402020204" pitchFamily="34" charset="0"/>
                <a:ea typeface="+mj-ea"/>
                <a:cs typeface="+mj-cs"/>
              </a:rPr>
              <a:t>Business Problem Overview </a:t>
            </a:r>
          </a:p>
        </p:txBody>
      </p:sp>
      <p:sp>
        <p:nvSpPr>
          <p:cNvPr id="5" name="Slide Number Placeholder 4">
            <a:extLst>
              <a:ext uri="{FF2B5EF4-FFF2-40B4-BE49-F238E27FC236}">
                <a16:creationId xmlns:a16="http://schemas.microsoft.com/office/drawing/2014/main" id="{40BFDF4A-E32C-2AD1-7842-777BD2B1D161}"/>
              </a:ext>
            </a:extLst>
          </p:cNvPr>
          <p:cNvSpPr>
            <a:spLocks noGrp="1"/>
          </p:cNvSpPr>
          <p:nvPr>
            <p:ph type="sldNum" sz="quarter" idx="15"/>
          </p:nvPr>
        </p:nvSpPr>
        <p:spPr>
          <a:xfrm>
            <a:off x="10634663" y="6290433"/>
            <a:ext cx="1100137" cy="365125"/>
          </a:xfrm>
        </p:spPr>
        <p:txBody>
          <a:bodyPr vert="horz" lIns="91440" tIns="45720" rIns="91440" bIns="45720" rtlCol="0" anchor="ctr">
            <a:normAutofit/>
          </a:bodyPr>
          <a:lstStyle/>
          <a:p>
            <a:pPr>
              <a:spcAft>
                <a:spcPts val="600"/>
              </a:spcAft>
            </a:pPr>
            <a:fld id="{3086EA1D-707D-B54C-8FFB-433BD1A27D0B}" type="slidenum">
              <a:rPr lang="en-US" smtClean="0"/>
              <a:pPr>
                <a:spcAft>
                  <a:spcPts val="600"/>
                </a:spcAft>
              </a:pPr>
              <a:t>3</a:t>
            </a:fld>
            <a:endParaRPr lang="en-US"/>
          </a:p>
        </p:txBody>
      </p:sp>
      <p:graphicFrame>
        <p:nvGraphicFramePr>
          <p:cNvPr id="21" name="TextBox 13">
            <a:extLst>
              <a:ext uri="{FF2B5EF4-FFF2-40B4-BE49-F238E27FC236}">
                <a16:creationId xmlns:a16="http://schemas.microsoft.com/office/drawing/2014/main" id="{D75F4B3E-67BF-B01A-37D0-61C4EB1D0347}"/>
              </a:ext>
            </a:extLst>
          </p:cNvPr>
          <p:cNvGraphicFramePr/>
          <p:nvPr>
            <p:extLst>
              <p:ext uri="{D42A27DB-BD31-4B8C-83A1-F6EECF244321}">
                <p14:modId xmlns:p14="http://schemas.microsoft.com/office/powerpoint/2010/main" val="3248881057"/>
              </p:ext>
            </p:extLst>
          </p:nvPr>
        </p:nvGraphicFramePr>
        <p:xfrm>
          <a:off x="304799" y="1079948"/>
          <a:ext cx="7048055" cy="1927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EC6AD097-510F-846D-DAC2-D9C7F2B6038B}"/>
              </a:ext>
            </a:extLst>
          </p:cNvPr>
          <p:cNvGrpSpPr/>
          <p:nvPr/>
        </p:nvGrpSpPr>
        <p:grpSpPr>
          <a:xfrm>
            <a:off x="457200" y="2608791"/>
            <a:ext cx="6545179" cy="1645712"/>
            <a:chOff x="3941771" y="-136742"/>
            <a:chExt cx="3372312" cy="1821250"/>
          </a:xfrm>
        </p:grpSpPr>
        <p:sp>
          <p:nvSpPr>
            <p:cNvPr id="19" name="Rectangle: Rounded Corners 18">
              <a:extLst>
                <a:ext uri="{FF2B5EF4-FFF2-40B4-BE49-F238E27FC236}">
                  <a16:creationId xmlns:a16="http://schemas.microsoft.com/office/drawing/2014/main" id="{B924A61B-A302-403B-3968-ADFAA5318019}"/>
                </a:ext>
              </a:extLst>
            </p:cNvPr>
            <p:cNvSpPr/>
            <p:nvPr/>
          </p:nvSpPr>
          <p:spPr>
            <a:xfrm>
              <a:off x="3941771" y="0"/>
              <a:ext cx="3372312" cy="1684508"/>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Rectangle: Rounded Corners 4">
              <a:extLst>
                <a:ext uri="{FF2B5EF4-FFF2-40B4-BE49-F238E27FC236}">
                  <a16:creationId xmlns:a16="http://schemas.microsoft.com/office/drawing/2014/main" id="{A971ED3F-60FC-8DA0-443B-1818C278349B}"/>
                </a:ext>
              </a:extLst>
            </p:cNvPr>
            <p:cNvSpPr txBox="1"/>
            <p:nvPr/>
          </p:nvSpPr>
          <p:spPr>
            <a:xfrm>
              <a:off x="4005132" y="-136742"/>
              <a:ext cx="3273636" cy="15858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defTabSz="711200">
                <a:lnSpc>
                  <a:spcPct val="90000"/>
                </a:lnSpc>
                <a:spcBef>
                  <a:spcPct val="0"/>
                </a:spcBef>
                <a:spcAft>
                  <a:spcPct val="35000"/>
                </a:spcAft>
                <a:buNone/>
              </a:pPr>
              <a:r>
                <a:rPr lang="en-US" sz="2000" b="1" kern="1200"/>
                <a:t>Data Overwhelm</a:t>
              </a:r>
              <a:endParaRPr lang="en-US" sz="2000" b="1"/>
            </a:p>
            <a:p>
              <a:pPr marL="0" lvl="0" indent="0" defTabSz="711200">
                <a:lnSpc>
                  <a:spcPct val="90000"/>
                </a:lnSpc>
                <a:spcBef>
                  <a:spcPct val="0"/>
                </a:spcBef>
                <a:spcAft>
                  <a:spcPct val="35000"/>
                </a:spcAft>
                <a:buNone/>
              </a:pPr>
              <a:r>
                <a:rPr lang="en-US" kern="1200"/>
                <a:t>Hosts often struggle to effectively utilize vast amounts of market and customer behavior data, leading to suboptimal pricing decisions</a:t>
              </a:r>
            </a:p>
          </p:txBody>
        </p:sp>
      </p:grpSp>
      <p:grpSp>
        <p:nvGrpSpPr>
          <p:cNvPr id="25" name="Group 24">
            <a:extLst>
              <a:ext uri="{FF2B5EF4-FFF2-40B4-BE49-F238E27FC236}">
                <a16:creationId xmlns:a16="http://schemas.microsoft.com/office/drawing/2014/main" id="{75046D5D-1056-0C54-EA88-8FBDDC2FEFFB}"/>
              </a:ext>
            </a:extLst>
          </p:cNvPr>
          <p:cNvGrpSpPr/>
          <p:nvPr/>
        </p:nvGrpSpPr>
        <p:grpSpPr>
          <a:xfrm>
            <a:off x="468086" y="4360415"/>
            <a:ext cx="6534293" cy="1621017"/>
            <a:chOff x="5335032" y="845547"/>
            <a:chExt cx="5193250" cy="1754922"/>
          </a:xfrm>
        </p:grpSpPr>
        <p:sp>
          <p:nvSpPr>
            <p:cNvPr id="26" name="Rectangle: Rounded Corners 25">
              <a:extLst>
                <a:ext uri="{FF2B5EF4-FFF2-40B4-BE49-F238E27FC236}">
                  <a16:creationId xmlns:a16="http://schemas.microsoft.com/office/drawing/2014/main" id="{7923742E-39CC-4C24-80CF-BC00B7383E99}"/>
                </a:ext>
              </a:extLst>
            </p:cNvPr>
            <p:cNvSpPr/>
            <p:nvPr/>
          </p:nvSpPr>
          <p:spPr>
            <a:xfrm>
              <a:off x="5335032" y="915961"/>
              <a:ext cx="5193250" cy="1684508"/>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7" name="Rectangle: Rounded Corners 4">
              <a:extLst>
                <a:ext uri="{FF2B5EF4-FFF2-40B4-BE49-F238E27FC236}">
                  <a16:creationId xmlns:a16="http://schemas.microsoft.com/office/drawing/2014/main" id="{4187573F-C01C-9699-797D-DEF61866F614}"/>
                </a:ext>
              </a:extLst>
            </p:cNvPr>
            <p:cNvSpPr txBox="1"/>
            <p:nvPr/>
          </p:nvSpPr>
          <p:spPr>
            <a:xfrm>
              <a:off x="5433708" y="845547"/>
              <a:ext cx="5094574" cy="15858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80010" bIns="80010" numCol="1" spcCol="1270" anchor="ctr" anchorCtr="0">
              <a:noAutofit/>
            </a:bodyPr>
            <a:lstStyle/>
            <a:p>
              <a:pPr marL="0" lvl="0" indent="0" defTabSz="933450">
                <a:lnSpc>
                  <a:spcPct val="90000"/>
                </a:lnSpc>
                <a:spcBef>
                  <a:spcPct val="0"/>
                </a:spcBef>
                <a:spcAft>
                  <a:spcPct val="35000"/>
                </a:spcAft>
                <a:buNone/>
              </a:pPr>
              <a:r>
                <a:rPr lang="en-US" sz="2000" b="1" kern="1200"/>
                <a:t>Evolving Consumer</a:t>
              </a:r>
            </a:p>
            <a:p>
              <a:pPr marL="0" lvl="0" indent="0" defTabSz="933450">
                <a:lnSpc>
                  <a:spcPct val="90000"/>
                </a:lnSpc>
                <a:spcBef>
                  <a:spcPct val="0"/>
                </a:spcBef>
                <a:spcAft>
                  <a:spcPct val="35000"/>
                </a:spcAft>
                <a:buNone/>
              </a:pPr>
              <a:r>
                <a:rPr lang="en-US" kern="1200"/>
                <a:t>Expectations: Rapidly changing guest preferences in the post-pandemic era require hosts to adapt quickly, a challenge without sophisticated analytical tools</a:t>
              </a:r>
            </a:p>
          </p:txBody>
        </p:sp>
      </p:grpSp>
      <p:pic>
        <p:nvPicPr>
          <p:cNvPr id="4098" name="Picture 2" descr="animated icon of a airbnb customer ">
            <a:extLst>
              <a:ext uri="{FF2B5EF4-FFF2-40B4-BE49-F238E27FC236}">
                <a16:creationId xmlns:a16="http://schemas.microsoft.com/office/drawing/2014/main" id="{58460FDF-8B04-AE8B-31D3-9B7E7FF979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2246" y="1388018"/>
            <a:ext cx="4332818" cy="433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12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E165C-F4A2-61EB-89A0-82CB6F20649A}"/>
              </a:ext>
            </a:extLst>
          </p:cNvPr>
          <p:cNvSpPr>
            <a:spLocks noGrp="1"/>
          </p:cNvSpPr>
          <p:nvPr>
            <p:ph type="title"/>
          </p:nvPr>
        </p:nvSpPr>
        <p:spPr>
          <a:xfrm>
            <a:off x="457198" y="380709"/>
            <a:ext cx="11266714" cy="589032"/>
          </a:xfrm>
        </p:spPr>
        <p:txBody>
          <a:bodyPr>
            <a:normAutofit fontScale="90000"/>
          </a:bodyPr>
          <a:lstStyle/>
          <a:p>
            <a:r>
              <a:rPr lang="en-US"/>
              <a:t>Objectives</a:t>
            </a:r>
          </a:p>
        </p:txBody>
      </p:sp>
      <p:sp>
        <p:nvSpPr>
          <p:cNvPr id="5" name="Slide Number Placeholder 4">
            <a:extLst>
              <a:ext uri="{FF2B5EF4-FFF2-40B4-BE49-F238E27FC236}">
                <a16:creationId xmlns:a16="http://schemas.microsoft.com/office/drawing/2014/main" id="{8AF0D750-EB93-501E-984C-530CF3ECD978}"/>
              </a:ext>
            </a:extLst>
          </p:cNvPr>
          <p:cNvSpPr>
            <a:spLocks noGrp="1"/>
          </p:cNvSpPr>
          <p:nvPr>
            <p:ph type="sldNum" sz="quarter" idx="12"/>
          </p:nvPr>
        </p:nvSpPr>
        <p:spPr/>
        <p:txBody>
          <a:bodyPr/>
          <a:lstStyle/>
          <a:p>
            <a:fld id="{3086EA1D-707D-B54C-8FFB-433BD1A27D0B}" type="slidenum">
              <a:rPr lang="en-US" smtClean="0"/>
              <a:pPr/>
              <a:t>4</a:t>
            </a:fld>
            <a:endParaRPr lang="en-US"/>
          </a:p>
        </p:txBody>
      </p:sp>
      <p:graphicFrame>
        <p:nvGraphicFramePr>
          <p:cNvPr id="6" name="Diagram 5">
            <a:extLst>
              <a:ext uri="{FF2B5EF4-FFF2-40B4-BE49-F238E27FC236}">
                <a16:creationId xmlns:a16="http://schemas.microsoft.com/office/drawing/2014/main" id="{D17E79C2-F07D-E6B6-8545-0BC45F2B1A00}"/>
              </a:ext>
            </a:extLst>
          </p:cNvPr>
          <p:cNvGraphicFramePr/>
          <p:nvPr>
            <p:extLst>
              <p:ext uri="{D42A27DB-BD31-4B8C-83A1-F6EECF244321}">
                <p14:modId xmlns:p14="http://schemas.microsoft.com/office/powerpoint/2010/main" val="3332346760"/>
              </p:ext>
            </p:extLst>
          </p:nvPr>
        </p:nvGraphicFramePr>
        <p:xfrm>
          <a:off x="2276624" y="869548"/>
          <a:ext cx="7638751" cy="5430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F42F062B-6E64-EF05-0DE3-C3E9CBA0F93C}"/>
              </a:ext>
            </a:extLst>
          </p:cNvPr>
          <p:cNvPicPr>
            <a:picLocks noChangeAspect="1"/>
          </p:cNvPicPr>
          <p:nvPr/>
        </p:nvPicPr>
        <p:blipFill>
          <a:blip r:embed="rId8"/>
          <a:stretch>
            <a:fillRect/>
          </a:stretch>
        </p:blipFill>
        <p:spPr>
          <a:xfrm>
            <a:off x="1299633" y="1975538"/>
            <a:ext cx="1082333" cy="1078676"/>
          </a:xfrm>
          <a:prstGeom prst="flowChartConnector">
            <a:avLst/>
          </a:prstGeom>
        </p:spPr>
      </p:pic>
      <p:pic>
        <p:nvPicPr>
          <p:cNvPr id="10" name="Picture 9">
            <a:extLst>
              <a:ext uri="{FF2B5EF4-FFF2-40B4-BE49-F238E27FC236}">
                <a16:creationId xmlns:a16="http://schemas.microsoft.com/office/drawing/2014/main" id="{49596961-E540-FD1A-27EB-13832C9D9684}"/>
              </a:ext>
            </a:extLst>
          </p:cNvPr>
          <p:cNvPicPr>
            <a:picLocks noChangeAspect="1"/>
          </p:cNvPicPr>
          <p:nvPr/>
        </p:nvPicPr>
        <p:blipFill rotWithShape="1">
          <a:blip r:embed="rId9"/>
          <a:srcRect b="6500"/>
          <a:stretch/>
        </p:blipFill>
        <p:spPr>
          <a:xfrm>
            <a:off x="1299633" y="869548"/>
            <a:ext cx="1082333" cy="994416"/>
          </a:xfrm>
          <a:prstGeom prst="flowChartConnector">
            <a:avLst/>
          </a:prstGeom>
        </p:spPr>
      </p:pic>
      <p:pic>
        <p:nvPicPr>
          <p:cNvPr id="12" name="Picture 11">
            <a:extLst>
              <a:ext uri="{FF2B5EF4-FFF2-40B4-BE49-F238E27FC236}">
                <a16:creationId xmlns:a16="http://schemas.microsoft.com/office/drawing/2014/main" id="{DE6C0A6D-FA1E-9131-19C2-B48277386D13}"/>
              </a:ext>
            </a:extLst>
          </p:cNvPr>
          <p:cNvPicPr>
            <a:picLocks noChangeAspect="1"/>
          </p:cNvPicPr>
          <p:nvPr/>
        </p:nvPicPr>
        <p:blipFill>
          <a:blip r:embed="rId10"/>
          <a:stretch>
            <a:fillRect/>
          </a:stretch>
        </p:blipFill>
        <p:spPr>
          <a:xfrm>
            <a:off x="1290358" y="3138472"/>
            <a:ext cx="1091608" cy="994417"/>
          </a:xfrm>
          <a:prstGeom prst="flowChartConnector">
            <a:avLst/>
          </a:prstGeom>
        </p:spPr>
      </p:pic>
      <p:pic>
        <p:nvPicPr>
          <p:cNvPr id="14" name="Picture 13">
            <a:extLst>
              <a:ext uri="{FF2B5EF4-FFF2-40B4-BE49-F238E27FC236}">
                <a16:creationId xmlns:a16="http://schemas.microsoft.com/office/drawing/2014/main" id="{65C9399F-9CCE-042A-DEC6-5BB576EE5646}"/>
              </a:ext>
            </a:extLst>
          </p:cNvPr>
          <p:cNvPicPr>
            <a:picLocks noChangeAspect="1"/>
          </p:cNvPicPr>
          <p:nvPr/>
        </p:nvPicPr>
        <p:blipFill>
          <a:blip r:embed="rId11"/>
          <a:stretch>
            <a:fillRect/>
          </a:stretch>
        </p:blipFill>
        <p:spPr>
          <a:xfrm>
            <a:off x="1332304" y="4217147"/>
            <a:ext cx="1049662" cy="994417"/>
          </a:xfrm>
          <a:prstGeom prst="flowChartConnector">
            <a:avLst/>
          </a:prstGeom>
        </p:spPr>
      </p:pic>
      <p:pic>
        <p:nvPicPr>
          <p:cNvPr id="16" name="Picture 15">
            <a:extLst>
              <a:ext uri="{FF2B5EF4-FFF2-40B4-BE49-F238E27FC236}">
                <a16:creationId xmlns:a16="http://schemas.microsoft.com/office/drawing/2014/main" id="{BC14F909-E217-3ED6-2CD7-55B2676138CF}"/>
              </a:ext>
            </a:extLst>
          </p:cNvPr>
          <p:cNvPicPr>
            <a:picLocks noChangeAspect="1"/>
          </p:cNvPicPr>
          <p:nvPr/>
        </p:nvPicPr>
        <p:blipFill>
          <a:blip r:embed="rId12"/>
          <a:stretch>
            <a:fillRect/>
          </a:stretch>
        </p:blipFill>
        <p:spPr>
          <a:xfrm>
            <a:off x="1334931" y="5258747"/>
            <a:ext cx="1047035" cy="1018349"/>
          </a:xfrm>
          <a:prstGeom prst="flowChartConnector">
            <a:avLst/>
          </a:prstGeom>
        </p:spPr>
      </p:pic>
    </p:spTree>
    <p:extLst>
      <p:ext uri="{BB962C8B-B14F-4D97-AF65-F5344CB8AC3E}">
        <p14:creationId xmlns:p14="http://schemas.microsoft.com/office/powerpoint/2010/main" val="2823485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2A82D5-5310-8619-7328-262DA090D68C}"/>
              </a:ext>
            </a:extLst>
          </p:cNvPr>
          <p:cNvSpPr>
            <a:spLocks noGrp="1"/>
          </p:cNvSpPr>
          <p:nvPr>
            <p:ph type="title"/>
          </p:nvPr>
        </p:nvSpPr>
        <p:spPr>
          <a:xfrm>
            <a:off x="468086" y="385004"/>
            <a:ext cx="11266714" cy="589032"/>
          </a:xfrm>
        </p:spPr>
        <p:txBody>
          <a:bodyPr anchor="ctr">
            <a:noAutofit/>
          </a:bodyPr>
          <a:lstStyle/>
          <a:p>
            <a:r>
              <a:rPr lang="en-US" sz="4300"/>
              <a:t>Dataset Description</a:t>
            </a:r>
          </a:p>
        </p:txBody>
      </p:sp>
      <p:sp>
        <p:nvSpPr>
          <p:cNvPr id="2" name="Content Placeholder 1">
            <a:extLst>
              <a:ext uri="{FF2B5EF4-FFF2-40B4-BE49-F238E27FC236}">
                <a16:creationId xmlns:a16="http://schemas.microsoft.com/office/drawing/2014/main" id="{71C63877-099E-4236-C859-80C69FE8CE35}"/>
              </a:ext>
            </a:extLst>
          </p:cNvPr>
          <p:cNvSpPr>
            <a:spLocks noGrp="1"/>
          </p:cNvSpPr>
          <p:nvPr>
            <p:ph idx="12"/>
          </p:nvPr>
        </p:nvSpPr>
        <p:spPr>
          <a:xfrm>
            <a:off x="468086" y="1321380"/>
            <a:ext cx="6534293" cy="4390338"/>
          </a:xfrm>
        </p:spPr>
        <p:txBody>
          <a:bodyPr vert="horz" lIns="91440" tIns="45720" rIns="91440" bIns="45720" rtlCol="0" anchor="t">
            <a:noAutofit/>
          </a:bodyPr>
          <a:lstStyle/>
          <a:p>
            <a:pPr algn="just"/>
            <a:r>
              <a:rPr lang="en-US" dirty="0">
                <a:ea typeface="+mn-lt"/>
                <a:cs typeface="+mn-lt"/>
              </a:rPr>
              <a:t>The Airbnb dataset for Boston contains a total of 47,606 records and 111 columns.</a:t>
            </a:r>
          </a:p>
          <a:p>
            <a:pPr algn="just"/>
            <a:r>
              <a:rPr lang="en-US" dirty="0">
                <a:ea typeface="+mn-lt"/>
                <a:cs typeface="+mn-lt"/>
              </a:rPr>
              <a:t>Among these columns are 8 categorical variables and 103 numerical variables, that including various types of data such as IDs, ratings, number of reviews, financial figures, and geographical data</a:t>
            </a:r>
          </a:p>
          <a:p>
            <a:pPr algn="just"/>
            <a:r>
              <a:rPr lang="en-US" dirty="0">
                <a:ea typeface="+mn-lt"/>
                <a:cs typeface="+mn-lt"/>
              </a:rPr>
              <a:t>Detailed information on Airbnb listings and host performance.</a:t>
            </a:r>
          </a:p>
          <a:p>
            <a:pPr marL="742950" lvl="1" indent="-285750" algn="l">
              <a:buFont typeface="Arial" panose="020B0604020202020204" pitchFamily="34" charset="0"/>
              <a:buChar char="•"/>
            </a:pPr>
            <a:r>
              <a:rPr lang="en-US" sz="2000" dirty="0">
                <a:ea typeface="+mn-lt"/>
                <a:cs typeface="+mn-lt"/>
              </a:rPr>
              <a:t>IDs for hosts and properties.</a:t>
            </a:r>
          </a:p>
          <a:p>
            <a:pPr marL="742950" lvl="1" indent="-285750" algn="l">
              <a:buFont typeface="Arial" panose="020B0604020202020204" pitchFamily="34" charset="0"/>
              <a:buChar char="•"/>
            </a:pPr>
            <a:r>
              <a:rPr lang="en-US" sz="2000" dirty="0">
                <a:ea typeface="+mn-lt"/>
                <a:cs typeface="+mn-lt"/>
              </a:rPr>
              <a:t>Location details and geographical data.</a:t>
            </a:r>
          </a:p>
          <a:p>
            <a:pPr marL="742950" lvl="1" indent="-285750" algn="l">
              <a:buFont typeface="Arial" panose="020B0604020202020204" pitchFamily="34" charset="0"/>
              <a:buChar char="•"/>
            </a:pPr>
            <a:r>
              <a:rPr lang="en-US" sz="2000" dirty="0">
                <a:ea typeface="+mn-lt"/>
                <a:cs typeface="+mn-lt"/>
              </a:rPr>
              <a:t>Property characteristics and booking specifics.</a:t>
            </a:r>
          </a:p>
          <a:p>
            <a:pPr marL="742950" lvl="1" indent="-285750" algn="l">
              <a:buFont typeface="Arial" panose="020B0604020202020204" pitchFamily="34" charset="0"/>
              <a:buChar char="•"/>
            </a:pPr>
            <a:r>
              <a:rPr lang="en-US" sz="2000" dirty="0">
                <a:ea typeface="+mn-lt"/>
                <a:cs typeface="+mn-lt"/>
              </a:rPr>
              <a:t>Host performance metrics and financial data.</a:t>
            </a:r>
          </a:p>
          <a:p>
            <a:pPr marL="742950" lvl="1" indent="-285750" algn="l">
              <a:buFont typeface="Arial" panose="020B0604020202020204" pitchFamily="34" charset="0"/>
              <a:buChar char="•"/>
            </a:pPr>
            <a:r>
              <a:rPr lang="en-US" sz="2000" dirty="0">
                <a:ea typeface="+mn-lt"/>
                <a:cs typeface="+mn-lt"/>
              </a:rPr>
              <a:t>Indicators: pet allowance, instant booking availability.</a:t>
            </a:r>
          </a:p>
          <a:p>
            <a:pPr marL="0" indent="0">
              <a:buNone/>
            </a:pPr>
            <a:endParaRPr lang="en-US" dirty="0"/>
          </a:p>
        </p:txBody>
      </p:sp>
      <p:sp>
        <p:nvSpPr>
          <p:cNvPr id="5" name="Slide Number Placeholder 4">
            <a:extLst>
              <a:ext uri="{FF2B5EF4-FFF2-40B4-BE49-F238E27FC236}">
                <a16:creationId xmlns:a16="http://schemas.microsoft.com/office/drawing/2014/main" id="{57CAE904-7065-D193-AF01-43BEF8C0B8E6}"/>
              </a:ext>
            </a:extLst>
          </p:cNvPr>
          <p:cNvSpPr>
            <a:spLocks noGrp="1"/>
          </p:cNvSpPr>
          <p:nvPr>
            <p:ph type="sldNum" sz="quarter" idx="14"/>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5</a:t>
            </a:fld>
            <a:endParaRPr lang="en-US"/>
          </a:p>
        </p:txBody>
      </p:sp>
      <p:pic>
        <p:nvPicPr>
          <p:cNvPr id="11" name="Picture 10" descr="A white and black graphic with a house and graphs&#10;&#10;Description automatically generated with medium confidence">
            <a:extLst>
              <a:ext uri="{FF2B5EF4-FFF2-40B4-BE49-F238E27FC236}">
                <a16:creationId xmlns:a16="http://schemas.microsoft.com/office/drawing/2014/main" id="{501325CC-DD51-496D-3B5A-840E2E912421}"/>
              </a:ext>
            </a:extLst>
          </p:cNvPr>
          <p:cNvPicPr>
            <a:picLocks noChangeAspect="1"/>
          </p:cNvPicPr>
          <p:nvPr/>
        </p:nvPicPr>
        <p:blipFill rotWithShape="1">
          <a:blip r:embed="rId3"/>
          <a:srcRect l="11112" t="20406" r="9181" b="18772"/>
          <a:stretch/>
        </p:blipFill>
        <p:spPr>
          <a:xfrm>
            <a:off x="7193751" y="1696453"/>
            <a:ext cx="4541049" cy="3465094"/>
          </a:xfrm>
          <a:prstGeom prst="rect">
            <a:avLst/>
          </a:prstGeom>
        </p:spPr>
      </p:pic>
    </p:spTree>
    <p:extLst>
      <p:ext uri="{BB962C8B-B14F-4D97-AF65-F5344CB8AC3E}">
        <p14:creationId xmlns:p14="http://schemas.microsoft.com/office/powerpoint/2010/main" val="1991775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BD7ECBD-5E30-9B16-E5D5-F4884827CF92}"/>
              </a:ext>
            </a:extLst>
          </p:cNvPr>
          <p:cNvSpPr>
            <a:spLocks noGrp="1"/>
          </p:cNvSpPr>
          <p:nvPr>
            <p:ph type="body" sz="quarter" idx="11"/>
          </p:nvPr>
        </p:nvSpPr>
        <p:spPr/>
        <p:txBody>
          <a:bodyPr/>
          <a:lstStyle/>
          <a:p>
            <a:endParaRPr lang="en-US"/>
          </a:p>
        </p:txBody>
      </p:sp>
      <p:sp>
        <p:nvSpPr>
          <p:cNvPr id="7" name="Text Placeholder 6">
            <a:extLst>
              <a:ext uri="{FF2B5EF4-FFF2-40B4-BE49-F238E27FC236}">
                <a16:creationId xmlns:a16="http://schemas.microsoft.com/office/drawing/2014/main" id="{B3F8B730-2A8D-9274-F6CC-7DD86240D1EC}"/>
              </a:ext>
            </a:extLst>
          </p:cNvPr>
          <p:cNvSpPr>
            <a:spLocks noGrp="1"/>
          </p:cNvSpPr>
          <p:nvPr>
            <p:ph type="body" sz="quarter" idx="10"/>
          </p:nvPr>
        </p:nvSpPr>
        <p:spPr/>
        <p:txBody>
          <a:bodyPr/>
          <a:lstStyle/>
          <a:p>
            <a:endParaRPr lang="en-US"/>
          </a:p>
        </p:txBody>
      </p:sp>
      <p:sp>
        <p:nvSpPr>
          <p:cNvPr id="6" name="Title 5">
            <a:extLst>
              <a:ext uri="{FF2B5EF4-FFF2-40B4-BE49-F238E27FC236}">
                <a16:creationId xmlns:a16="http://schemas.microsoft.com/office/drawing/2014/main" id="{1FF86B38-5765-A160-0BA3-5A9D84B96667}"/>
              </a:ext>
            </a:extLst>
          </p:cNvPr>
          <p:cNvSpPr>
            <a:spLocks noGrp="1"/>
          </p:cNvSpPr>
          <p:nvPr>
            <p:ph type="title"/>
          </p:nvPr>
        </p:nvSpPr>
        <p:spPr/>
        <p:txBody>
          <a:bodyPr>
            <a:normAutofit fontScale="90000"/>
          </a:bodyPr>
          <a:lstStyle/>
          <a:p>
            <a:endParaRPr lang="en-US"/>
          </a:p>
        </p:txBody>
      </p:sp>
      <p:sp>
        <p:nvSpPr>
          <p:cNvPr id="5" name="Slide Number Placeholder 4">
            <a:extLst>
              <a:ext uri="{FF2B5EF4-FFF2-40B4-BE49-F238E27FC236}">
                <a16:creationId xmlns:a16="http://schemas.microsoft.com/office/drawing/2014/main" id="{4EB5A34C-F672-2CDB-1E93-2BA02045A72C}"/>
              </a:ext>
            </a:extLst>
          </p:cNvPr>
          <p:cNvSpPr>
            <a:spLocks noGrp="1"/>
          </p:cNvSpPr>
          <p:nvPr>
            <p:ph type="sldNum" sz="quarter" idx="12"/>
          </p:nvPr>
        </p:nvSpPr>
        <p:spPr/>
        <p:txBody>
          <a:bodyPr/>
          <a:lstStyle/>
          <a:p>
            <a:fld id="{3086EA1D-707D-B54C-8FFB-433BD1A27D0B}" type="slidenum">
              <a:rPr lang="en-US" smtClean="0"/>
              <a:pPr/>
              <a:t>6</a:t>
            </a:fld>
            <a:endParaRPr lang="en-US"/>
          </a:p>
        </p:txBody>
      </p:sp>
      <p:grpSp>
        <p:nvGrpSpPr>
          <p:cNvPr id="20" name="Group 19">
            <a:extLst>
              <a:ext uri="{FF2B5EF4-FFF2-40B4-BE49-F238E27FC236}">
                <a16:creationId xmlns:a16="http://schemas.microsoft.com/office/drawing/2014/main" id="{ACC57ED0-EE52-554C-CB29-62F703715781}"/>
              </a:ext>
            </a:extLst>
          </p:cNvPr>
          <p:cNvGrpSpPr/>
          <p:nvPr/>
        </p:nvGrpSpPr>
        <p:grpSpPr>
          <a:xfrm>
            <a:off x="223155" y="38080"/>
            <a:ext cx="11734800" cy="6154765"/>
            <a:chOff x="228600" y="0"/>
            <a:chExt cx="11734800" cy="6154765"/>
          </a:xfrm>
        </p:grpSpPr>
        <p:pic>
          <p:nvPicPr>
            <p:cNvPr id="4098" name="Picture 2" descr="7-Item Curved Process Slide Template for PowerPoint">
              <a:extLst>
                <a:ext uri="{FF2B5EF4-FFF2-40B4-BE49-F238E27FC236}">
                  <a16:creationId xmlns:a16="http://schemas.microsoft.com/office/drawing/2014/main" id="{9E49BE73-9D2A-EFFB-B7C4-F7A3AE60D800}"/>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679" t="5589" r="4985" b="11111"/>
            <a:stretch/>
          </p:blipFill>
          <p:spPr bwMode="auto">
            <a:xfrm>
              <a:off x="228600" y="0"/>
              <a:ext cx="11734800" cy="615476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379BC94-0823-BDBE-1CD3-5E3969C7C509}"/>
                </a:ext>
              </a:extLst>
            </p:cNvPr>
            <p:cNvSpPr/>
            <p:nvPr/>
          </p:nvSpPr>
          <p:spPr>
            <a:xfrm>
              <a:off x="2558143" y="3995057"/>
              <a:ext cx="7010400" cy="794657"/>
            </a:xfrm>
            <a:prstGeom prst="rect">
              <a:avLst/>
            </a:prstGeom>
            <a:solidFill>
              <a:srgbClr val="F8F6F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127AEB-5F99-0A16-40AA-FA9BD1C29606}"/>
                </a:ext>
              </a:extLst>
            </p:cNvPr>
            <p:cNvSpPr/>
            <p:nvPr/>
          </p:nvSpPr>
          <p:spPr>
            <a:xfrm>
              <a:off x="3940629" y="3043665"/>
              <a:ext cx="3929742" cy="794657"/>
            </a:xfrm>
            <a:prstGeom prst="rect">
              <a:avLst/>
            </a:prstGeom>
            <a:solidFill>
              <a:srgbClr val="F8F6F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A5EFF1-7F72-51E2-E649-CEEFBEE93A49}"/>
                </a:ext>
              </a:extLst>
            </p:cNvPr>
            <p:cNvSpPr/>
            <p:nvPr/>
          </p:nvSpPr>
          <p:spPr>
            <a:xfrm>
              <a:off x="5246914" y="2199407"/>
              <a:ext cx="1763486" cy="794657"/>
            </a:xfrm>
            <a:prstGeom prst="rect">
              <a:avLst/>
            </a:prstGeom>
            <a:solidFill>
              <a:srgbClr val="F8F6F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DF0E0DC-EE98-4F65-2CF8-E6CF41063DFA}"/>
                </a:ext>
              </a:extLst>
            </p:cNvPr>
            <p:cNvSpPr/>
            <p:nvPr/>
          </p:nvSpPr>
          <p:spPr>
            <a:xfrm>
              <a:off x="1382487" y="2331109"/>
              <a:ext cx="1447800" cy="1440676"/>
            </a:xfrm>
            <a:prstGeom prst="ellipse">
              <a:avLst/>
            </a:prstGeom>
            <a:solidFill>
              <a:srgbClr val="F4FA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C8458C-C092-76A5-9796-39EA89D667CB}"/>
                </a:ext>
              </a:extLst>
            </p:cNvPr>
            <p:cNvSpPr/>
            <p:nvPr/>
          </p:nvSpPr>
          <p:spPr>
            <a:xfrm>
              <a:off x="555173" y="4508142"/>
              <a:ext cx="1447800" cy="1440676"/>
            </a:xfrm>
            <a:prstGeom prst="ellipse">
              <a:avLst/>
            </a:prstGeom>
            <a:solidFill>
              <a:srgbClr val="F3FBF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1FFD803-C46C-EA30-C537-C0EDCDAA7EDC}"/>
                </a:ext>
              </a:extLst>
            </p:cNvPr>
            <p:cNvSpPr/>
            <p:nvPr/>
          </p:nvSpPr>
          <p:spPr>
            <a:xfrm>
              <a:off x="3102429" y="820786"/>
              <a:ext cx="1447800" cy="1440676"/>
            </a:xfrm>
            <a:prstGeom prst="ellipse">
              <a:avLst/>
            </a:prstGeom>
            <a:solidFill>
              <a:srgbClr val="F5FA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2528346-4A68-EADD-3097-ED3CDF0666A9}"/>
                </a:ext>
              </a:extLst>
            </p:cNvPr>
            <p:cNvSpPr/>
            <p:nvPr/>
          </p:nvSpPr>
          <p:spPr>
            <a:xfrm>
              <a:off x="5339443" y="270753"/>
              <a:ext cx="1447800" cy="1440676"/>
            </a:xfrm>
            <a:prstGeom prst="ellipse">
              <a:avLst/>
            </a:prstGeom>
            <a:solidFill>
              <a:srgbClr val="F3F9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5176632-40B0-5F0A-72C5-E74F1C866188}"/>
                </a:ext>
              </a:extLst>
            </p:cNvPr>
            <p:cNvSpPr/>
            <p:nvPr/>
          </p:nvSpPr>
          <p:spPr>
            <a:xfrm>
              <a:off x="7576457" y="820786"/>
              <a:ext cx="1447800" cy="1440676"/>
            </a:xfrm>
            <a:prstGeom prst="ellipse">
              <a:avLst/>
            </a:prstGeom>
            <a:solidFill>
              <a:srgbClr val="F4F9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30D6600-20DD-78A7-8A11-A764C7330BA7}"/>
                </a:ext>
              </a:extLst>
            </p:cNvPr>
            <p:cNvSpPr/>
            <p:nvPr/>
          </p:nvSpPr>
          <p:spPr>
            <a:xfrm>
              <a:off x="9279395" y="2296732"/>
              <a:ext cx="1447800" cy="1440676"/>
            </a:xfrm>
            <a:prstGeom prst="ellipse">
              <a:avLst/>
            </a:prstGeom>
            <a:solidFill>
              <a:srgbClr val="F4F9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3146145-8EB3-3E52-2A5C-F2032ACF1160}"/>
                </a:ext>
              </a:extLst>
            </p:cNvPr>
            <p:cNvSpPr/>
            <p:nvPr/>
          </p:nvSpPr>
          <p:spPr>
            <a:xfrm>
              <a:off x="10123713" y="4463033"/>
              <a:ext cx="1447800" cy="1440676"/>
            </a:xfrm>
            <a:prstGeom prst="ellipse">
              <a:avLst/>
            </a:prstGeom>
            <a:solidFill>
              <a:srgbClr val="F2F9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1" name="Title 1">
            <a:extLst>
              <a:ext uri="{FF2B5EF4-FFF2-40B4-BE49-F238E27FC236}">
                <a16:creationId xmlns:a16="http://schemas.microsoft.com/office/drawing/2014/main" id="{5E1BEE5D-CBD7-3B5C-9DF5-EBF491E794AA}"/>
              </a:ext>
            </a:extLst>
          </p:cNvPr>
          <p:cNvSpPr txBox="1">
            <a:spLocks/>
          </p:cNvSpPr>
          <p:nvPr/>
        </p:nvSpPr>
        <p:spPr>
          <a:xfrm>
            <a:off x="3797264" y="2743948"/>
            <a:ext cx="4872030" cy="1034775"/>
          </a:xfrm>
          <a:prstGeom prst="rect">
            <a:avLst/>
          </a:prstGeom>
        </p:spPr>
        <p:txBody>
          <a:bodyPr vert="horz" lIns="91440" tIns="45720" rIns="91440" bIns="45720" rtlCol="0" anchor="ctr">
            <a:normAutofit/>
          </a:bodyPr>
          <a:lst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a:lstStyle>
          <a:p>
            <a:r>
              <a:rPr lang="en-US" sz="5400"/>
              <a:t>Process Overview</a:t>
            </a:r>
          </a:p>
        </p:txBody>
      </p:sp>
      <p:pic>
        <p:nvPicPr>
          <p:cNvPr id="2" name="Picture 2" descr="Create a simple white, gold, black slide for the following : Process overview: Data Cleaning and Preprocessing , Exploratory Data Analysis (EDA), Feature Engineering, Model Development ,Model Evaluation, Parameter tuning, Interpretation and Insights">
            <a:extLst>
              <a:ext uri="{FF2B5EF4-FFF2-40B4-BE49-F238E27FC236}">
                <a16:creationId xmlns:a16="http://schemas.microsoft.com/office/drawing/2014/main" id="{27C4A8B1-46C7-424C-2080-E8A3F2316F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67" t="7599" r="61260" b="74782"/>
          <a:stretch/>
        </p:blipFill>
        <p:spPr bwMode="auto">
          <a:xfrm>
            <a:off x="763757" y="4748457"/>
            <a:ext cx="937844" cy="10410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reate a simple white, gold, black slide for the following : Process overview: Data Cleaning and Preprocessing , Exploratory Data Analysis (EDA), Feature Engineering, Model Development ,Model Evaluation, Parameter tuning, Interpretation and Insights">
            <a:extLst>
              <a:ext uri="{FF2B5EF4-FFF2-40B4-BE49-F238E27FC236}">
                <a16:creationId xmlns:a16="http://schemas.microsoft.com/office/drawing/2014/main" id="{E6C4032A-3515-3D3E-27F4-86C6301611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714" t="5219" r="39344" b="79591"/>
          <a:stretch/>
        </p:blipFill>
        <p:spPr bwMode="auto">
          <a:xfrm>
            <a:off x="1613090" y="2585446"/>
            <a:ext cx="947043" cy="9627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5F3690C-D2AB-7389-06C4-29CD76D02A8C}"/>
              </a:ext>
            </a:extLst>
          </p:cNvPr>
          <p:cNvPicPr>
            <a:picLocks noChangeAspect="1"/>
          </p:cNvPicPr>
          <p:nvPr/>
        </p:nvPicPr>
        <p:blipFill>
          <a:blip r:embed="rId5"/>
          <a:stretch>
            <a:fillRect/>
          </a:stretch>
        </p:blipFill>
        <p:spPr>
          <a:xfrm>
            <a:off x="3237624" y="1116144"/>
            <a:ext cx="1118369" cy="868104"/>
          </a:xfrm>
          <a:prstGeom prst="rect">
            <a:avLst/>
          </a:prstGeom>
        </p:spPr>
      </p:pic>
      <p:pic>
        <p:nvPicPr>
          <p:cNvPr id="23" name="Picture 2" descr="Create a simple white, gold, black slide for the following : Process overview: Data Cleaning and Preprocessing , Exploratory Data Analysis (EDA), Feature Engineering, Model Development ,Model Evaluation, Parameter tuning, Interpretation and Insights">
            <a:extLst>
              <a:ext uri="{FF2B5EF4-FFF2-40B4-BE49-F238E27FC236}">
                <a16:creationId xmlns:a16="http://schemas.microsoft.com/office/drawing/2014/main" id="{BCCDB0BA-B73D-FD22-3C97-BDFEBC83B1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444" t="32519" r="2396" b="53830"/>
          <a:stretch/>
        </p:blipFill>
        <p:spPr bwMode="auto">
          <a:xfrm>
            <a:off x="5477728" y="717748"/>
            <a:ext cx="1182116" cy="6967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reate a simple white, gold, black slide for the following : Process overview: Data Cleaning and Preprocessing , Exploratory Data Analysis (EDA), Feature Engineering, Model Development ,Model Evaluation, Parameter tuning, Interpretation and Insights">
            <a:extLst>
              <a:ext uri="{FF2B5EF4-FFF2-40B4-BE49-F238E27FC236}">
                <a16:creationId xmlns:a16="http://schemas.microsoft.com/office/drawing/2014/main" id="{EA7A1598-7A3E-C1B2-5734-5C067CCEFE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571" t="66329" r="18095" b="15278"/>
          <a:stretch/>
        </p:blipFill>
        <p:spPr bwMode="auto">
          <a:xfrm>
            <a:off x="7875815" y="1000680"/>
            <a:ext cx="821872" cy="11337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reate a simple white, gold, black slide for the following : Process overview: Data Cleaning and Preprocessing , Exploratory Data Analysis (EDA), Feature Engineering, Model Development ,Model Evaluation, Parameter tuning, Interpretation and Insights">
            <a:extLst>
              <a:ext uri="{FF2B5EF4-FFF2-40B4-BE49-F238E27FC236}">
                <a16:creationId xmlns:a16="http://schemas.microsoft.com/office/drawing/2014/main" id="{633B8C21-7C65-EDA7-D5EF-4814F88CD8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81" t="68552" r="63016" b="17026"/>
          <a:stretch/>
        </p:blipFill>
        <p:spPr bwMode="auto">
          <a:xfrm>
            <a:off x="9503229" y="2559101"/>
            <a:ext cx="1001485" cy="9890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reate a simple white, gold, black slide for the following : Process overview: Data Cleaning and Preprocessing , Exploratory Data Analysis (EDA), Feature Engineering, Model Development ,Model Evaluation, Parameter tuning, Interpretation and Insights">
            <a:extLst>
              <a:ext uri="{FF2B5EF4-FFF2-40B4-BE49-F238E27FC236}">
                <a16:creationId xmlns:a16="http://schemas.microsoft.com/office/drawing/2014/main" id="{E3B46FB9-F85D-D55A-0C00-FB2988C34C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11" t="32022" r="71587" b="53353"/>
          <a:stretch/>
        </p:blipFill>
        <p:spPr bwMode="auto">
          <a:xfrm>
            <a:off x="10371251" y="4779150"/>
            <a:ext cx="1034542" cy="87447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15C224C8-A97D-DD2F-3FCC-E25958E6539E}"/>
              </a:ext>
            </a:extLst>
          </p:cNvPr>
          <p:cNvSpPr txBox="1"/>
          <p:nvPr/>
        </p:nvSpPr>
        <p:spPr>
          <a:xfrm>
            <a:off x="4438454" y="3715846"/>
            <a:ext cx="3884850" cy="2031325"/>
          </a:xfrm>
          <a:prstGeom prst="rect">
            <a:avLst/>
          </a:prstGeom>
          <a:noFill/>
        </p:spPr>
        <p:txBody>
          <a:bodyPr wrap="square">
            <a:spAutoFit/>
          </a:bodyPr>
          <a:lstStyle/>
          <a:p>
            <a:pPr>
              <a:buFont typeface="Arial" panose="020B0604020202020204" pitchFamily="34" charset="0"/>
              <a:buChar char="•"/>
            </a:pPr>
            <a:r>
              <a:rPr lang="en-US" b="1"/>
              <a:t>Exploratory Data Analysis (EDA)</a:t>
            </a:r>
          </a:p>
          <a:p>
            <a:pPr rtl="0">
              <a:buFont typeface="Arial" panose="020B0604020202020204" pitchFamily="34" charset="0"/>
              <a:buChar char="•"/>
            </a:pPr>
            <a:r>
              <a:rPr lang="en-US" b="1"/>
              <a:t>Data Cleaning and Preprocessing </a:t>
            </a:r>
          </a:p>
          <a:p>
            <a:pPr rtl="0">
              <a:buFont typeface="Arial" panose="020B0604020202020204" pitchFamily="34" charset="0"/>
              <a:buChar char="•"/>
            </a:pPr>
            <a:r>
              <a:rPr lang="en-US" b="1"/>
              <a:t>Feature Engineering</a:t>
            </a:r>
          </a:p>
          <a:p>
            <a:pPr rtl="0">
              <a:buFont typeface="Arial" panose="020B0604020202020204" pitchFamily="34" charset="0"/>
              <a:buChar char="•"/>
            </a:pPr>
            <a:r>
              <a:rPr lang="en-US" b="1"/>
              <a:t>Model Development</a:t>
            </a:r>
          </a:p>
          <a:p>
            <a:pPr rtl="0">
              <a:buFont typeface="Arial" panose="020B0604020202020204" pitchFamily="34" charset="0"/>
              <a:buChar char="•"/>
            </a:pPr>
            <a:r>
              <a:rPr lang="en-US" b="1"/>
              <a:t>Model Evaluation</a:t>
            </a:r>
          </a:p>
          <a:p>
            <a:pPr rtl="0">
              <a:buFont typeface="Arial" panose="020B0604020202020204" pitchFamily="34" charset="0"/>
              <a:buChar char="•"/>
            </a:pPr>
            <a:r>
              <a:rPr lang="en-US" b="1"/>
              <a:t>Parameter tuning</a:t>
            </a:r>
          </a:p>
          <a:p>
            <a:pPr rtl="0">
              <a:buFont typeface="Arial" panose="020B0604020202020204" pitchFamily="34" charset="0"/>
              <a:buChar char="•"/>
            </a:pPr>
            <a:r>
              <a:rPr lang="en-US" b="1"/>
              <a:t>Interpretation and Insights</a:t>
            </a:r>
          </a:p>
        </p:txBody>
      </p:sp>
    </p:spTree>
    <p:extLst>
      <p:ext uri="{BB962C8B-B14F-4D97-AF65-F5344CB8AC3E}">
        <p14:creationId xmlns:p14="http://schemas.microsoft.com/office/powerpoint/2010/main" val="1611192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014703-CACC-A9D7-57D1-9DD366AFF7F4}"/>
              </a:ext>
            </a:extLst>
          </p:cNvPr>
          <p:cNvSpPr>
            <a:spLocks noGrp="1"/>
          </p:cNvSpPr>
          <p:nvPr>
            <p:ph type="body" sz="quarter" idx="10"/>
          </p:nvPr>
        </p:nvSpPr>
        <p:spPr>
          <a:xfrm>
            <a:off x="468087" y="724842"/>
            <a:ext cx="11266713" cy="4454706"/>
          </a:xfrm>
        </p:spPr>
        <p:txBody>
          <a:bodyPr/>
          <a:lstStyle/>
          <a:p>
            <a:r>
              <a:rPr lang="en-US" sz="2000" b="1"/>
              <a:t>  Summary Statistics of the target variable (Nightly Rate)                   Distribution of Nightly Rate</a:t>
            </a:r>
          </a:p>
          <a:p>
            <a:endParaRPr lang="en-US" sz="2000"/>
          </a:p>
          <a:p>
            <a:endParaRPr lang="en-US" sz="2000"/>
          </a:p>
          <a:p>
            <a:endParaRPr lang="en-US" sz="2000"/>
          </a:p>
          <a:p>
            <a:endParaRPr lang="en-US" sz="2000"/>
          </a:p>
          <a:p>
            <a:endParaRPr lang="en-US" sz="2000"/>
          </a:p>
          <a:p>
            <a:r>
              <a:rPr lang="en-US" sz="2000"/>
              <a:t>                              </a:t>
            </a:r>
          </a:p>
          <a:p>
            <a:r>
              <a:rPr lang="en-US" sz="2000" b="1"/>
              <a:t>		Boxplot of Bedrooms          		             Nightly Rate vs Bedrooms</a:t>
            </a:r>
          </a:p>
          <a:p>
            <a:r>
              <a:rPr lang="en-US" sz="2000"/>
              <a:t>								                                           </a:t>
            </a:r>
          </a:p>
        </p:txBody>
      </p:sp>
      <p:sp>
        <p:nvSpPr>
          <p:cNvPr id="4" name="Title 3">
            <a:extLst>
              <a:ext uri="{FF2B5EF4-FFF2-40B4-BE49-F238E27FC236}">
                <a16:creationId xmlns:a16="http://schemas.microsoft.com/office/drawing/2014/main" id="{6D6320B3-F2FB-8C2D-F7FA-C2CEC534EC7C}"/>
              </a:ext>
            </a:extLst>
          </p:cNvPr>
          <p:cNvSpPr>
            <a:spLocks noGrp="1"/>
          </p:cNvSpPr>
          <p:nvPr>
            <p:ph type="title"/>
          </p:nvPr>
        </p:nvSpPr>
        <p:spPr>
          <a:xfrm>
            <a:off x="143233" y="135810"/>
            <a:ext cx="11266714" cy="589032"/>
          </a:xfrm>
        </p:spPr>
        <p:txBody>
          <a:bodyPr>
            <a:noAutofit/>
          </a:bodyPr>
          <a:lstStyle/>
          <a:p>
            <a:r>
              <a:rPr lang="en-US" sz="4000"/>
              <a:t>Exploratory Data Analysis (EDA)</a:t>
            </a:r>
          </a:p>
        </p:txBody>
      </p:sp>
      <p:sp>
        <p:nvSpPr>
          <p:cNvPr id="5" name="Slide Number Placeholder 4">
            <a:extLst>
              <a:ext uri="{FF2B5EF4-FFF2-40B4-BE49-F238E27FC236}">
                <a16:creationId xmlns:a16="http://schemas.microsoft.com/office/drawing/2014/main" id="{44F6A8FB-380F-2EA7-9244-3315FBFD198C}"/>
              </a:ext>
            </a:extLst>
          </p:cNvPr>
          <p:cNvSpPr>
            <a:spLocks noGrp="1"/>
          </p:cNvSpPr>
          <p:nvPr>
            <p:ph type="sldNum" sz="quarter" idx="12"/>
          </p:nvPr>
        </p:nvSpPr>
        <p:spPr/>
        <p:txBody>
          <a:bodyPr/>
          <a:lstStyle/>
          <a:p>
            <a:fld id="{3086EA1D-707D-B54C-8FFB-433BD1A27D0B}" type="slidenum">
              <a:rPr lang="en-US" smtClean="0"/>
              <a:pPr/>
              <a:t>7</a:t>
            </a:fld>
            <a:endParaRPr lang="en-US"/>
          </a:p>
        </p:txBody>
      </p:sp>
      <p:pic>
        <p:nvPicPr>
          <p:cNvPr id="7" name="Picture 6">
            <a:extLst>
              <a:ext uri="{FF2B5EF4-FFF2-40B4-BE49-F238E27FC236}">
                <a16:creationId xmlns:a16="http://schemas.microsoft.com/office/drawing/2014/main" id="{01B53AD0-945F-D8AB-2896-FD1F8B57F786}"/>
              </a:ext>
            </a:extLst>
          </p:cNvPr>
          <p:cNvPicPr>
            <a:picLocks noChangeAspect="1"/>
          </p:cNvPicPr>
          <p:nvPr/>
        </p:nvPicPr>
        <p:blipFill>
          <a:blip r:embed="rId3"/>
          <a:stretch>
            <a:fillRect/>
          </a:stretch>
        </p:blipFill>
        <p:spPr>
          <a:xfrm>
            <a:off x="2176272" y="1043271"/>
            <a:ext cx="2595650" cy="2515165"/>
          </a:xfrm>
          <a:prstGeom prst="rect">
            <a:avLst/>
          </a:prstGeom>
        </p:spPr>
      </p:pic>
      <p:pic>
        <p:nvPicPr>
          <p:cNvPr id="9" name="Picture 8">
            <a:extLst>
              <a:ext uri="{FF2B5EF4-FFF2-40B4-BE49-F238E27FC236}">
                <a16:creationId xmlns:a16="http://schemas.microsoft.com/office/drawing/2014/main" id="{46F93733-CE2E-E8C5-8466-6210E56EBF17}"/>
              </a:ext>
            </a:extLst>
          </p:cNvPr>
          <p:cNvPicPr>
            <a:picLocks noChangeAspect="1"/>
          </p:cNvPicPr>
          <p:nvPr/>
        </p:nvPicPr>
        <p:blipFill>
          <a:blip r:embed="rId4"/>
          <a:stretch>
            <a:fillRect/>
          </a:stretch>
        </p:blipFill>
        <p:spPr>
          <a:xfrm>
            <a:off x="7484087" y="1078992"/>
            <a:ext cx="3328822" cy="2450329"/>
          </a:xfrm>
          <a:prstGeom prst="rect">
            <a:avLst/>
          </a:prstGeom>
        </p:spPr>
      </p:pic>
      <p:pic>
        <p:nvPicPr>
          <p:cNvPr id="11" name="Picture 10">
            <a:extLst>
              <a:ext uri="{FF2B5EF4-FFF2-40B4-BE49-F238E27FC236}">
                <a16:creationId xmlns:a16="http://schemas.microsoft.com/office/drawing/2014/main" id="{1942EB44-3CD0-1352-BEB9-97B6A5178B71}"/>
              </a:ext>
            </a:extLst>
          </p:cNvPr>
          <p:cNvPicPr>
            <a:picLocks noChangeAspect="1"/>
          </p:cNvPicPr>
          <p:nvPr/>
        </p:nvPicPr>
        <p:blipFill>
          <a:blip r:embed="rId5"/>
          <a:stretch>
            <a:fillRect/>
          </a:stretch>
        </p:blipFill>
        <p:spPr>
          <a:xfrm>
            <a:off x="1950971" y="3912776"/>
            <a:ext cx="3091351" cy="2560219"/>
          </a:xfrm>
          <a:prstGeom prst="rect">
            <a:avLst/>
          </a:prstGeom>
        </p:spPr>
      </p:pic>
      <p:pic>
        <p:nvPicPr>
          <p:cNvPr id="17" name="Picture 16">
            <a:extLst>
              <a:ext uri="{FF2B5EF4-FFF2-40B4-BE49-F238E27FC236}">
                <a16:creationId xmlns:a16="http://schemas.microsoft.com/office/drawing/2014/main" id="{3ED296F1-FDBA-2499-1A87-DEF991AA4D28}"/>
              </a:ext>
            </a:extLst>
          </p:cNvPr>
          <p:cNvPicPr>
            <a:picLocks noChangeAspect="1"/>
          </p:cNvPicPr>
          <p:nvPr/>
        </p:nvPicPr>
        <p:blipFill>
          <a:blip r:embed="rId6"/>
          <a:stretch>
            <a:fillRect/>
          </a:stretch>
        </p:blipFill>
        <p:spPr>
          <a:xfrm>
            <a:off x="7399569" y="3902619"/>
            <a:ext cx="3497857" cy="2553857"/>
          </a:xfrm>
          <a:prstGeom prst="rect">
            <a:avLst/>
          </a:prstGeom>
        </p:spPr>
      </p:pic>
    </p:spTree>
    <p:extLst>
      <p:ext uri="{BB962C8B-B14F-4D97-AF65-F5344CB8AC3E}">
        <p14:creationId xmlns:p14="http://schemas.microsoft.com/office/powerpoint/2010/main" val="1692092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014703-CACC-A9D7-57D1-9DD366AFF7F4}"/>
              </a:ext>
            </a:extLst>
          </p:cNvPr>
          <p:cNvSpPr>
            <a:spLocks noGrp="1"/>
          </p:cNvSpPr>
          <p:nvPr>
            <p:ph type="body" sz="quarter" idx="10"/>
          </p:nvPr>
        </p:nvSpPr>
        <p:spPr>
          <a:xfrm>
            <a:off x="478973" y="954291"/>
            <a:ext cx="11266713" cy="4454706"/>
          </a:xfrm>
        </p:spPr>
        <p:txBody>
          <a:bodyPr/>
          <a:lstStyle/>
          <a:p>
            <a:r>
              <a:rPr lang="en-US" b="1"/>
              <a:t>Correlation Matrix                                                                                     Distribution of Average Review Ratings</a:t>
            </a:r>
          </a:p>
          <a:p>
            <a:endParaRPr lang="en-US" b="1"/>
          </a:p>
          <a:p>
            <a:endParaRPr lang="en-US" b="1"/>
          </a:p>
          <a:p>
            <a:endParaRPr lang="en-US" b="1"/>
          </a:p>
          <a:p>
            <a:endParaRPr lang="en-US" b="1"/>
          </a:p>
          <a:p>
            <a:endParaRPr lang="en-US" b="1"/>
          </a:p>
          <a:p>
            <a:endParaRPr lang="en-US" b="1"/>
          </a:p>
          <a:p>
            <a:endParaRPr lang="en-US" b="1"/>
          </a:p>
          <a:p>
            <a:r>
              <a:rPr lang="en-US" b="1"/>
              <a:t>								Average Nightly Rate</a:t>
            </a:r>
          </a:p>
          <a:p>
            <a:endParaRPr lang="en-US" b="1"/>
          </a:p>
          <a:p>
            <a:endParaRPr lang="en-US" b="1"/>
          </a:p>
          <a:p>
            <a:r>
              <a:rPr lang="en-US"/>
              <a:t>                                                                                                                                                                                                                                                  </a:t>
            </a:r>
          </a:p>
        </p:txBody>
      </p:sp>
      <p:sp>
        <p:nvSpPr>
          <p:cNvPr id="4" name="Title 3">
            <a:extLst>
              <a:ext uri="{FF2B5EF4-FFF2-40B4-BE49-F238E27FC236}">
                <a16:creationId xmlns:a16="http://schemas.microsoft.com/office/drawing/2014/main" id="{6D6320B3-F2FB-8C2D-F7FA-C2CEC534EC7C}"/>
              </a:ext>
            </a:extLst>
          </p:cNvPr>
          <p:cNvSpPr>
            <a:spLocks noGrp="1"/>
          </p:cNvSpPr>
          <p:nvPr>
            <p:ph type="title"/>
          </p:nvPr>
        </p:nvSpPr>
        <p:spPr/>
        <p:txBody>
          <a:bodyPr>
            <a:normAutofit fontScale="90000"/>
          </a:bodyPr>
          <a:lstStyle/>
          <a:p>
            <a:r>
              <a:rPr lang="en-US"/>
              <a:t>Exploratory Data Analysis (EDA)</a:t>
            </a:r>
          </a:p>
        </p:txBody>
      </p:sp>
      <p:sp>
        <p:nvSpPr>
          <p:cNvPr id="5" name="Slide Number Placeholder 4">
            <a:extLst>
              <a:ext uri="{FF2B5EF4-FFF2-40B4-BE49-F238E27FC236}">
                <a16:creationId xmlns:a16="http://schemas.microsoft.com/office/drawing/2014/main" id="{44F6A8FB-380F-2EA7-9244-3315FBFD198C}"/>
              </a:ext>
            </a:extLst>
          </p:cNvPr>
          <p:cNvSpPr>
            <a:spLocks noGrp="1"/>
          </p:cNvSpPr>
          <p:nvPr>
            <p:ph type="sldNum" sz="quarter" idx="12"/>
          </p:nvPr>
        </p:nvSpPr>
        <p:spPr/>
        <p:txBody>
          <a:bodyPr/>
          <a:lstStyle/>
          <a:p>
            <a:fld id="{3086EA1D-707D-B54C-8FFB-433BD1A27D0B}" type="slidenum">
              <a:rPr lang="en-US" smtClean="0"/>
              <a:pPr/>
              <a:t>8</a:t>
            </a:fld>
            <a:endParaRPr lang="en-US"/>
          </a:p>
        </p:txBody>
      </p:sp>
      <p:pic>
        <p:nvPicPr>
          <p:cNvPr id="6" name="Picture 5">
            <a:extLst>
              <a:ext uri="{FF2B5EF4-FFF2-40B4-BE49-F238E27FC236}">
                <a16:creationId xmlns:a16="http://schemas.microsoft.com/office/drawing/2014/main" id="{66F88B17-B236-BF50-7027-4EBEDC8FFF68}"/>
              </a:ext>
            </a:extLst>
          </p:cNvPr>
          <p:cNvPicPr>
            <a:picLocks noChangeAspect="1"/>
          </p:cNvPicPr>
          <p:nvPr/>
        </p:nvPicPr>
        <p:blipFill>
          <a:blip r:embed="rId3"/>
          <a:stretch>
            <a:fillRect/>
          </a:stretch>
        </p:blipFill>
        <p:spPr>
          <a:xfrm>
            <a:off x="446314" y="1257491"/>
            <a:ext cx="5889953" cy="4857953"/>
          </a:xfrm>
          <a:prstGeom prst="rect">
            <a:avLst/>
          </a:prstGeom>
        </p:spPr>
      </p:pic>
      <p:pic>
        <p:nvPicPr>
          <p:cNvPr id="9" name="Picture 8">
            <a:extLst>
              <a:ext uri="{FF2B5EF4-FFF2-40B4-BE49-F238E27FC236}">
                <a16:creationId xmlns:a16="http://schemas.microsoft.com/office/drawing/2014/main" id="{07C57715-FB40-AAD9-A317-A52AC35210CD}"/>
              </a:ext>
            </a:extLst>
          </p:cNvPr>
          <p:cNvPicPr>
            <a:picLocks noChangeAspect="1"/>
          </p:cNvPicPr>
          <p:nvPr/>
        </p:nvPicPr>
        <p:blipFill>
          <a:blip r:embed="rId4"/>
          <a:stretch>
            <a:fillRect/>
          </a:stretch>
        </p:blipFill>
        <p:spPr>
          <a:xfrm>
            <a:off x="7261259" y="1257491"/>
            <a:ext cx="3474856" cy="2529418"/>
          </a:xfrm>
          <a:prstGeom prst="rect">
            <a:avLst/>
          </a:prstGeom>
        </p:spPr>
      </p:pic>
      <p:pic>
        <p:nvPicPr>
          <p:cNvPr id="13" name="Picture 12">
            <a:extLst>
              <a:ext uri="{FF2B5EF4-FFF2-40B4-BE49-F238E27FC236}">
                <a16:creationId xmlns:a16="http://schemas.microsoft.com/office/drawing/2014/main" id="{BDBE7726-3208-CEEF-6464-7AE88F0BCB20}"/>
              </a:ext>
            </a:extLst>
          </p:cNvPr>
          <p:cNvPicPr>
            <a:picLocks noChangeAspect="1"/>
          </p:cNvPicPr>
          <p:nvPr/>
        </p:nvPicPr>
        <p:blipFill>
          <a:blip r:embed="rId5"/>
          <a:stretch>
            <a:fillRect/>
          </a:stretch>
        </p:blipFill>
        <p:spPr>
          <a:xfrm>
            <a:off x="7261259" y="4255608"/>
            <a:ext cx="3474856" cy="2521485"/>
          </a:xfrm>
          <a:prstGeom prst="rect">
            <a:avLst/>
          </a:prstGeom>
        </p:spPr>
      </p:pic>
    </p:spTree>
    <p:extLst>
      <p:ext uri="{BB962C8B-B14F-4D97-AF65-F5344CB8AC3E}">
        <p14:creationId xmlns:p14="http://schemas.microsoft.com/office/powerpoint/2010/main" val="89708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1223D8-6A9A-4BED-D9A3-4B3AFFA3D47E}"/>
              </a:ext>
            </a:extLst>
          </p:cNvPr>
          <p:cNvSpPr>
            <a:spLocks noGrp="1"/>
          </p:cNvSpPr>
          <p:nvPr>
            <p:ph type="body" sz="quarter" idx="10"/>
          </p:nvPr>
        </p:nvSpPr>
        <p:spPr/>
        <p:txBody>
          <a:bodyPr/>
          <a:lstStyle/>
          <a:p>
            <a:r>
              <a:rPr lang="en-US"/>
              <a:t>Outlier Treatment  </a:t>
            </a:r>
          </a:p>
          <a:p>
            <a:endParaRPr lang="en-US"/>
          </a:p>
        </p:txBody>
      </p:sp>
      <p:sp>
        <p:nvSpPr>
          <p:cNvPr id="3" name="Text Placeholder 2">
            <a:extLst>
              <a:ext uri="{FF2B5EF4-FFF2-40B4-BE49-F238E27FC236}">
                <a16:creationId xmlns:a16="http://schemas.microsoft.com/office/drawing/2014/main" id="{221524A7-DB40-6488-B98E-6E7DAE3C3651}"/>
              </a:ext>
            </a:extLst>
          </p:cNvPr>
          <p:cNvSpPr>
            <a:spLocks noGrp="1"/>
          </p:cNvSpPr>
          <p:nvPr>
            <p:ph type="body" sz="quarter" idx="11"/>
          </p:nvPr>
        </p:nvSpPr>
        <p:spPr/>
        <p:txBody>
          <a:bodyPr/>
          <a:lstStyle/>
          <a:p>
            <a:r>
              <a:rPr lang="en-US"/>
              <a:t>Detected data points that significantly skewed the dataset, leading to impractical scenarios.</a:t>
            </a:r>
          </a:p>
          <a:p>
            <a:r>
              <a:rPr lang="en-US"/>
              <a:t>For instance, a data point featuring 25 bedrooms with a nightly rate lower than that of a one-bedroom apartment.</a:t>
            </a:r>
          </a:p>
        </p:txBody>
      </p:sp>
      <p:sp>
        <p:nvSpPr>
          <p:cNvPr id="5" name="Text Placeholder 4">
            <a:extLst>
              <a:ext uri="{FF2B5EF4-FFF2-40B4-BE49-F238E27FC236}">
                <a16:creationId xmlns:a16="http://schemas.microsoft.com/office/drawing/2014/main" id="{C6A1C50C-521A-C9D6-5FE7-1D47988867F4}"/>
              </a:ext>
            </a:extLst>
          </p:cNvPr>
          <p:cNvSpPr>
            <a:spLocks noGrp="1"/>
          </p:cNvSpPr>
          <p:nvPr>
            <p:ph type="body" sz="quarter" idx="13"/>
          </p:nvPr>
        </p:nvSpPr>
        <p:spPr/>
        <p:txBody>
          <a:bodyPr/>
          <a:lstStyle/>
          <a:p>
            <a:r>
              <a:rPr lang="en-US"/>
              <a:t>Handling Missing Values </a:t>
            </a:r>
          </a:p>
          <a:p>
            <a:endParaRPr lang="en-US"/>
          </a:p>
        </p:txBody>
      </p:sp>
      <p:sp>
        <p:nvSpPr>
          <p:cNvPr id="6" name="Text Placeholder 5">
            <a:extLst>
              <a:ext uri="{FF2B5EF4-FFF2-40B4-BE49-F238E27FC236}">
                <a16:creationId xmlns:a16="http://schemas.microsoft.com/office/drawing/2014/main" id="{A9CDA29C-2E71-8DCB-BC56-29DA75403809}"/>
              </a:ext>
            </a:extLst>
          </p:cNvPr>
          <p:cNvSpPr>
            <a:spLocks noGrp="1"/>
          </p:cNvSpPr>
          <p:nvPr>
            <p:ph type="body" sz="quarter" idx="14"/>
          </p:nvPr>
        </p:nvSpPr>
        <p:spPr>
          <a:xfrm>
            <a:off x="4619721" y="2043222"/>
            <a:ext cx="2950589" cy="2757378"/>
          </a:xfrm>
        </p:spPr>
        <p:txBody>
          <a:bodyPr/>
          <a:lstStyle/>
          <a:p>
            <a:r>
              <a:rPr lang="en-US"/>
              <a:t>Dropping Rows : Eliminated rows with missing bedroom data to ensure data integrity.</a:t>
            </a:r>
          </a:p>
          <a:p>
            <a:r>
              <a:rPr lang="en-US"/>
              <a:t>Imputing Missing Values:</a:t>
            </a:r>
          </a:p>
          <a:p>
            <a:r>
              <a:rPr lang="en-US"/>
              <a:t>a) Categorical Data: Employed the mode for imputing missing values in categorical data.</a:t>
            </a:r>
          </a:p>
          <a:p>
            <a:r>
              <a:rPr lang="en-US"/>
              <a:t>b) Geospatial Imputation: Additionally, imputed neighborhood values based on the corresponding zip code.</a:t>
            </a:r>
          </a:p>
        </p:txBody>
      </p:sp>
      <p:sp>
        <p:nvSpPr>
          <p:cNvPr id="8" name="Text Placeholder 7">
            <a:extLst>
              <a:ext uri="{FF2B5EF4-FFF2-40B4-BE49-F238E27FC236}">
                <a16:creationId xmlns:a16="http://schemas.microsoft.com/office/drawing/2014/main" id="{EA056667-0E00-3B41-5052-C1B408DEB1B5}"/>
              </a:ext>
            </a:extLst>
          </p:cNvPr>
          <p:cNvSpPr>
            <a:spLocks noGrp="1"/>
          </p:cNvSpPr>
          <p:nvPr>
            <p:ph type="body" sz="quarter" idx="16"/>
          </p:nvPr>
        </p:nvSpPr>
        <p:spPr/>
        <p:txBody>
          <a:bodyPr/>
          <a:lstStyle/>
          <a:p>
            <a:r>
              <a:rPr lang="en-US"/>
              <a:t>Preprocessing  Relevant Data </a:t>
            </a:r>
          </a:p>
          <a:p>
            <a:endParaRPr lang="en-US"/>
          </a:p>
        </p:txBody>
      </p:sp>
      <p:sp>
        <p:nvSpPr>
          <p:cNvPr id="9" name="Text Placeholder 8">
            <a:extLst>
              <a:ext uri="{FF2B5EF4-FFF2-40B4-BE49-F238E27FC236}">
                <a16:creationId xmlns:a16="http://schemas.microsoft.com/office/drawing/2014/main" id="{C13A04DE-6110-296A-574D-A8FA39F3F3C5}"/>
              </a:ext>
            </a:extLst>
          </p:cNvPr>
          <p:cNvSpPr>
            <a:spLocks noGrp="1"/>
          </p:cNvSpPr>
          <p:nvPr>
            <p:ph type="body" sz="quarter" idx="17"/>
          </p:nvPr>
        </p:nvSpPr>
        <p:spPr/>
        <p:txBody>
          <a:bodyPr/>
          <a:lstStyle/>
          <a:p>
            <a:r>
              <a:rPr lang="en-US" b="0"/>
              <a:t>Recognized columns highly correlated with the target variable. </a:t>
            </a:r>
          </a:p>
          <a:p>
            <a:r>
              <a:rPr lang="en-US" b="0"/>
              <a:t>Excluded unnecessary columns from the analysis; for instance, </a:t>
            </a:r>
            <a:r>
              <a:rPr lang="en-US" b="0" err="1"/>
              <a:t>prev_nightly</a:t>
            </a:r>
            <a:r>
              <a:rPr lang="en-US" b="0"/>
              <a:t> rate was highly correlated with nightly rate but omitting it prevented biased model results.</a:t>
            </a:r>
          </a:p>
          <a:p>
            <a:r>
              <a:rPr lang="en-US" b="0"/>
              <a:t>One-hot encoded categorical variables (Property Type, Listing Type, Neighborhood)</a:t>
            </a:r>
          </a:p>
          <a:p>
            <a:endParaRPr lang="en-US" b="0"/>
          </a:p>
        </p:txBody>
      </p:sp>
      <p:sp>
        <p:nvSpPr>
          <p:cNvPr id="11" name="Title 10">
            <a:extLst>
              <a:ext uri="{FF2B5EF4-FFF2-40B4-BE49-F238E27FC236}">
                <a16:creationId xmlns:a16="http://schemas.microsoft.com/office/drawing/2014/main" id="{6AA9102F-D049-9A3F-75CB-F6230FB25B82}"/>
              </a:ext>
            </a:extLst>
          </p:cNvPr>
          <p:cNvSpPr>
            <a:spLocks noGrp="1"/>
          </p:cNvSpPr>
          <p:nvPr>
            <p:ph type="title"/>
          </p:nvPr>
        </p:nvSpPr>
        <p:spPr/>
        <p:txBody>
          <a:bodyPr>
            <a:normAutofit fontScale="90000"/>
          </a:bodyPr>
          <a:lstStyle/>
          <a:p>
            <a:r>
              <a:rPr lang="en-US"/>
              <a:t>Data Cleaning and Preprocessing </a:t>
            </a:r>
          </a:p>
        </p:txBody>
      </p:sp>
      <p:sp>
        <p:nvSpPr>
          <p:cNvPr id="12" name="Slide Number Placeholder 11">
            <a:extLst>
              <a:ext uri="{FF2B5EF4-FFF2-40B4-BE49-F238E27FC236}">
                <a16:creationId xmlns:a16="http://schemas.microsoft.com/office/drawing/2014/main" id="{F8F08560-507D-9AB5-0943-99594798BFEA}"/>
              </a:ext>
            </a:extLst>
          </p:cNvPr>
          <p:cNvSpPr>
            <a:spLocks noGrp="1"/>
          </p:cNvSpPr>
          <p:nvPr>
            <p:ph type="sldNum" sz="quarter" idx="19"/>
          </p:nvPr>
        </p:nvSpPr>
        <p:spPr/>
        <p:txBody>
          <a:bodyPr/>
          <a:lstStyle/>
          <a:p>
            <a:fld id="{3086EA1D-707D-B54C-8FFB-433BD1A27D0B}" type="slidenum">
              <a:rPr lang="en-US" smtClean="0"/>
              <a:pPr/>
              <a:t>9</a:t>
            </a:fld>
            <a:endParaRPr lang="en-US"/>
          </a:p>
        </p:txBody>
      </p:sp>
      <p:pic>
        <p:nvPicPr>
          <p:cNvPr id="16" name="Picture 15">
            <a:extLst>
              <a:ext uri="{FF2B5EF4-FFF2-40B4-BE49-F238E27FC236}">
                <a16:creationId xmlns:a16="http://schemas.microsoft.com/office/drawing/2014/main" id="{855547B2-CAC0-8B49-8043-9D7A6C454981}"/>
              </a:ext>
            </a:extLst>
          </p:cNvPr>
          <p:cNvPicPr>
            <a:picLocks noChangeAspect="1"/>
          </p:cNvPicPr>
          <p:nvPr/>
        </p:nvPicPr>
        <p:blipFill rotWithShape="1">
          <a:blip r:embed="rId3"/>
          <a:srcRect r="9003"/>
          <a:stretch/>
        </p:blipFill>
        <p:spPr>
          <a:xfrm>
            <a:off x="1367959" y="3624650"/>
            <a:ext cx="2175342" cy="2088760"/>
          </a:xfrm>
          <a:prstGeom prst="rect">
            <a:avLst/>
          </a:prstGeom>
        </p:spPr>
      </p:pic>
      <p:pic>
        <p:nvPicPr>
          <p:cNvPr id="2050" name="Picture 2" descr="relevent data icon white , black and gold . Image 2 of 4">
            <a:extLst>
              <a:ext uri="{FF2B5EF4-FFF2-40B4-BE49-F238E27FC236}">
                <a16:creationId xmlns:a16="http://schemas.microsoft.com/office/drawing/2014/main" id="{19A4933A-A666-D5AF-104A-861AFAB2D3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009030" y="4535424"/>
            <a:ext cx="1150554" cy="115055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1950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Alt-Widescreen-20231110" id="{F218E956-3EF7-C74B-B913-ECEA98BCBD3B}" vid="{FE519D9E-70B6-014C-84F2-2F94F9874F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9b6a284-371f-4a5c-a2fe-73888dc1c651">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_activity xmlns="46afa89b-c247-4760-8ed2-843643e0681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BB334111AF4C468208BC65BBEC57FE" ma:contentTypeVersion="14" ma:contentTypeDescription="Create a new document." ma:contentTypeScope="" ma:versionID="9577736bbe91679aed53f88bff24ffdf">
  <xsd:schema xmlns:xsd="http://www.w3.org/2001/XMLSchema" xmlns:xs="http://www.w3.org/2001/XMLSchema" xmlns:p="http://schemas.microsoft.com/office/2006/metadata/properties" xmlns:ns3="46afa89b-c247-4760-8ed2-843643e06816" xmlns:ns4="59b6a284-371f-4a5c-a2fe-73888dc1c651" targetNamespace="http://schemas.microsoft.com/office/2006/metadata/properties" ma:root="true" ma:fieldsID="65076c303f328d6fc748d77fe9e4af49" ns3:_="" ns4:_="">
    <xsd:import namespace="46afa89b-c247-4760-8ed2-843643e06816"/>
    <xsd:import namespace="59b6a284-371f-4a5c-a2fe-73888dc1c65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LengthInSeconds"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afa89b-c247-4760-8ed2-843643e068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b6a284-371f-4a5c-a2fe-73888dc1c65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B64EEB-1B4A-4920-AA44-E234D7D487D1}">
  <ds:schemaRefs>
    <ds:schemaRef ds:uri="http://schemas.microsoft.com/sharepoint/v3/contenttype/forms"/>
  </ds:schemaRefs>
</ds:datastoreItem>
</file>

<file path=customXml/itemProps2.xml><?xml version="1.0" encoding="utf-8"?>
<ds:datastoreItem xmlns:ds="http://schemas.openxmlformats.org/officeDocument/2006/customXml" ds:itemID="{21DE0D6C-581B-4814-98E7-EF172D5D46A1}">
  <ds:schemaRefs>
    <ds:schemaRef ds:uri="46afa89b-c247-4760-8ed2-843643e06816"/>
    <ds:schemaRef ds:uri="59b6a284-371f-4a5c-a2fe-73888dc1c65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05EAC98-4411-417E-A2D8-34BFF954BD81}">
  <ds:schemaRefs>
    <ds:schemaRef ds:uri="46afa89b-c247-4760-8ed2-843643e06816"/>
    <ds:schemaRef ds:uri="59b6a284-371f-4a5c-a2fe-73888dc1c6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MM-23-645083-Purdue-Alt-Widescreen-20231110</Template>
  <TotalTime>1170</TotalTime>
  <Words>3408</Words>
  <Application>Microsoft Office PowerPoint</Application>
  <PresentationFormat>Widescreen</PresentationFormat>
  <Paragraphs>264</Paragraphs>
  <Slides>28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Söhne</vt:lpstr>
      <vt:lpstr>Franklin Gothic Medium</vt:lpstr>
      <vt:lpstr>Franklin Gothic Book</vt:lpstr>
      <vt:lpstr>Franklin Gothic Medium Cond</vt:lpstr>
      <vt:lpstr>Calibri</vt:lpstr>
      <vt:lpstr>Arial</vt:lpstr>
      <vt:lpstr>Wingdings</vt:lpstr>
      <vt:lpstr>Office Theme</vt:lpstr>
      <vt:lpstr>Predicting Nightly Rates for Airbnb Listings in Boston</vt:lpstr>
      <vt:lpstr>Our Team </vt:lpstr>
      <vt:lpstr>Business Problem Overview </vt:lpstr>
      <vt:lpstr>Objectives</vt:lpstr>
      <vt:lpstr>Dataset Description</vt:lpstr>
      <vt:lpstr>PowerPoint Presentation</vt:lpstr>
      <vt:lpstr>Exploratory Data Analysis (EDA)</vt:lpstr>
      <vt:lpstr>Exploratory Data Analysis (EDA)</vt:lpstr>
      <vt:lpstr>Data Cleaning and Preprocessing </vt:lpstr>
      <vt:lpstr>Feature Engineering</vt:lpstr>
      <vt:lpstr>Models Chosen and Why? </vt:lpstr>
      <vt:lpstr>Gradient Boosting</vt:lpstr>
      <vt:lpstr>Lasso regression</vt:lpstr>
      <vt:lpstr>Pricing Analysis</vt:lpstr>
      <vt:lpstr>Recommendations: </vt:lpstr>
      <vt:lpstr>Key Take-aways from Lasso Model </vt:lpstr>
      <vt:lpstr>Conclusion</vt:lpstr>
      <vt:lpstr>Extra Slides </vt:lpstr>
      <vt:lpstr>EDA (Extra)</vt:lpstr>
      <vt:lpstr>R^2 and MAPE score for the gradient boosting model</vt:lpstr>
      <vt:lpstr>Data pre-processing: imputing 'Neighborhood'</vt:lpstr>
      <vt:lpstr>Data Splitting for  Model  Training and Testing and Prediction </vt:lpstr>
      <vt:lpstr>Nightly rate vs Predicted Nightly Rate</vt:lpstr>
      <vt:lpstr>Over priced vs Under priced</vt:lpstr>
      <vt:lpstr>Downtown vs Back Bay </vt:lpstr>
      <vt:lpstr>Backward Selection Model Tried</vt:lpstr>
      <vt:lpstr>Backward Selection Model indicating high VIF </vt:lpstr>
      <vt:lpstr>Feature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Nightly Rates for Airbnb Listings in Boston</dc:title>
  <dc:creator>Yukti Sanjay Jain</dc:creator>
  <cp:lastModifiedBy>Akshita Sharma</cp:lastModifiedBy>
  <cp:revision>2</cp:revision>
  <dcterms:created xsi:type="dcterms:W3CDTF">2023-12-07T21:36:48Z</dcterms:created>
  <dcterms:modified xsi:type="dcterms:W3CDTF">2024-05-16T02:14:29Z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0x0101007EBB334111AF4C468208BC65BBEC57FE</vt:lpwstr>
  </property>
  <property fmtid="{D5CDD505-2E9C-101B-9397-08002B2CF9AE}" pid="10" name="MediaServiceImageTags">
    <vt:lpwstr/>
  </property>
</Properties>
</file>